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87" r:id="rId2"/>
    <p:sldId id="288" r:id="rId3"/>
    <p:sldId id="256" r:id="rId4"/>
    <p:sldId id="277" r:id="rId5"/>
    <p:sldId id="278" r:id="rId6"/>
    <p:sldId id="27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0" r:id="rId18"/>
    <p:sldId id="280" r:id="rId19"/>
    <p:sldId id="281" r:id="rId20"/>
    <p:sldId id="269" r:id="rId21"/>
    <p:sldId id="282" r:id="rId22"/>
    <p:sldId id="271" r:id="rId23"/>
    <p:sldId id="272" r:id="rId24"/>
    <p:sldId id="273" r:id="rId25"/>
    <p:sldId id="275" r:id="rId26"/>
    <p:sldId id="274" r:id="rId27"/>
    <p:sldId id="276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7250F-1F9A-4E89-8226-E08DAA2844E7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54CA7-4CFA-4C45-90AA-7C83B7F3B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70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54CA7-4CFA-4C45-90AA-7C83B7F3BC67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8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3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31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2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8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4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5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97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8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57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50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25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219246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38188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Доцент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3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/>
              <a:t>Саяси</a:t>
            </a:r>
            <a:r>
              <a:rPr lang="ru-RU" sz="3600" b="1" dirty="0"/>
              <a:t> </a:t>
            </a:r>
            <a:r>
              <a:rPr lang="ru-RU" sz="3600" b="1" dirty="0" err="1"/>
              <a:t>коммуникациядағы</a:t>
            </a:r>
            <a:r>
              <a:rPr lang="ru-RU" sz="3600" b="1" dirty="0"/>
              <a:t> </a:t>
            </a:r>
            <a:r>
              <a:rPr lang="ru-RU" sz="3600" b="1" dirty="0" err="1"/>
              <a:t>ақпараттық</a:t>
            </a:r>
            <a:r>
              <a:rPr lang="ru-RU" sz="3600" b="1" dirty="0"/>
              <a:t> </a:t>
            </a:r>
            <a:r>
              <a:rPr lang="ru-RU" sz="3600" b="1" dirty="0" err="1"/>
              <a:t>ағындардың</a:t>
            </a:r>
            <a:r>
              <a:rPr lang="ru-RU" sz="3600" b="1" dirty="0"/>
              <a:t> </a:t>
            </a:r>
            <a:r>
              <a:rPr lang="ru-RU" sz="3600" b="1" dirty="0" err="1"/>
              <a:t>деңгейлері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173990" algn="just">
              <a:spcAft>
                <a:spcPts val="0"/>
              </a:spcAft>
            </a:pPr>
            <a:r>
              <a:rPr lang="ru-RU" sz="30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бірінші</a:t>
            </a:r>
            <a:r>
              <a:rPr lang="ru-RU" sz="30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0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деңгей</a:t>
            </a:r>
            <a:r>
              <a:rPr lang="ru-RU" sz="30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билік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және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басқару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органдарына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қызмет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көрсетеді</a:t>
            </a:r>
            <a:r>
              <a:rPr lang="ru-RU" sz="3000" dirty="0">
                <a:latin typeface="Times New Roman"/>
                <a:ea typeface="Times New Roman"/>
              </a:rPr>
              <a:t> (</a:t>
            </a:r>
            <a:r>
              <a:rPr lang="ru-RU" sz="3000" dirty="0" err="1">
                <a:latin typeface="Times New Roman"/>
                <a:ea typeface="Times New Roman"/>
              </a:rPr>
              <a:t>қызметтік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ақпарат</a:t>
            </a:r>
            <a:r>
              <a:rPr lang="ru-RU" sz="3000" dirty="0">
                <a:latin typeface="Times New Roman"/>
                <a:ea typeface="Times New Roman"/>
              </a:rPr>
              <a:t>). </a:t>
            </a:r>
          </a:p>
          <a:p>
            <a:pPr indent="173990" algn="just">
              <a:spcAft>
                <a:spcPts val="0"/>
              </a:spcAft>
            </a:pPr>
            <a:r>
              <a:rPr lang="ru-RU" sz="30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екінші</a:t>
            </a:r>
            <a:r>
              <a:rPr lang="ru-RU" sz="30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0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деңгей</a:t>
            </a:r>
            <a:r>
              <a:rPr lang="ru-RU" sz="3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- </a:t>
            </a:r>
            <a:r>
              <a:rPr lang="ru-RU" sz="3000" dirty="0" err="1" smtClean="0">
                <a:latin typeface="Times New Roman"/>
                <a:ea typeface="Times New Roman"/>
              </a:rPr>
              <a:t>партиялардың</a:t>
            </a:r>
            <a:r>
              <a:rPr lang="ru-RU" sz="3000" dirty="0">
                <a:latin typeface="Times New Roman"/>
                <a:ea typeface="Times New Roman"/>
              </a:rPr>
              <a:t>, </a:t>
            </a:r>
            <a:r>
              <a:rPr lang="ru-RU" sz="3000" dirty="0" err="1">
                <a:latin typeface="Times New Roman"/>
                <a:ea typeface="Times New Roman"/>
              </a:rPr>
              <a:t>кәсіподақтардың</a:t>
            </a:r>
            <a:r>
              <a:rPr lang="ru-RU" sz="3000" dirty="0">
                <a:latin typeface="Times New Roman"/>
                <a:ea typeface="Times New Roman"/>
              </a:rPr>
              <a:t>, </a:t>
            </a:r>
            <a:r>
              <a:rPr lang="ru-RU" sz="3000" dirty="0" err="1">
                <a:latin typeface="Times New Roman"/>
                <a:ea typeface="Times New Roman"/>
              </a:rPr>
              <a:t>қоғамдық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қозғалыстардың</a:t>
            </a:r>
            <a:r>
              <a:rPr lang="ru-RU" sz="3000" dirty="0">
                <a:latin typeface="Times New Roman"/>
                <a:ea typeface="Times New Roman"/>
              </a:rPr>
              <a:t> (</a:t>
            </a:r>
            <a:r>
              <a:rPr lang="ru-RU" sz="3000" dirty="0" err="1">
                <a:latin typeface="Times New Roman"/>
                <a:ea typeface="Times New Roman"/>
              </a:rPr>
              <a:t>бағдарламалар</a:t>
            </a:r>
            <a:r>
              <a:rPr lang="ru-RU" sz="3000" dirty="0">
                <a:latin typeface="Times New Roman"/>
                <a:ea typeface="Times New Roman"/>
              </a:rPr>
              <a:t>, </a:t>
            </a:r>
            <a:r>
              <a:rPr lang="ru-RU" sz="3000" dirty="0" err="1">
                <a:latin typeface="Times New Roman"/>
                <a:ea typeface="Times New Roman"/>
              </a:rPr>
              <a:t>Жарғылар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және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т.б</a:t>
            </a:r>
            <a:r>
              <a:rPr lang="ru-RU" sz="3000" dirty="0">
                <a:latin typeface="Times New Roman"/>
                <a:ea typeface="Times New Roman"/>
              </a:rPr>
              <a:t>.) </a:t>
            </a:r>
            <a:r>
              <a:rPr lang="ru-RU" sz="3000" dirty="0" err="1">
                <a:latin typeface="Times New Roman"/>
                <a:ea typeface="Times New Roman"/>
              </a:rPr>
              <a:t>ақпараттық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ортасын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құрайды</a:t>
            </a:r>
            <a:r>
              <a:rPr lang="ru-RU" sz="3000" dirty="0">
                <a:latin typeface="Times New Roman"/>
                <a:ea typeface="Times New Roman"/>
              </a:rPr>
              <a:t>. </a:t>
            </a:r>
          </a:p>
          <a:p>
            <a:pPr indent="173990" algn="just">
              <a:spcAft>
                <a:spcPts val="0"/>
              </a:spcAft>
            </a:pPr>
            <a:r>
              <a:rPr lang="ru-RU" sz="30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үшінші</a:t>
            </a:r>
            <a:r>
              <a:rPr lang="ru-RU" sz="30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0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деңгей</a:t>
            </a:r>
            <a:r>
              <a:rPr lang="ru-RU" sz="30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тікелей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қоғамдық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пікірге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және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бұқаралық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санаға</a:t>
            </a:r>
            <a:r>
              <a:rPr lang="ru-RU" sz="3000" dirty="0">
                <a:latin typeface="Times New Roman"/>
                <a:ea typeface="Times New Roman"/>
              </a:rPr>
              <a:t> (</a:t>
            </a:r>
            <a:r>
              <a:rPr lang="ru-RU" sz="3000" dirty="0" err="1">
                <a:latin typeface="Times New Roman"/>
                <a:ea typeface="Times New Roman"/>
              </a:rPr>
              <a:t>плакаттар</a:t>
            </a:r>
            <a:r>
              <a:rPr lang="ru-RU" sz="3000" dirty="0">
                <a:latin typeface="Times New Roman"/>
                <a:ea typeface="Times New Roman"/>
              </a:rPr>
              <a:t>, </a:t>
            </a:r>
            <a:r>
              <a:rPr lang="ru-RU" sz="3000" dirty="0" err="1">
                <a:latin typeface="Times New Roman"/>
                <a:ea typeface="Times New Roman"/>
              </a:rPr>
              <a:t>парақшалар</a:t>
            </a:r>
            <a:r>
              <a:rPr lang="ru-RU" sz="3000" dirty="0">
                <a:latin typeface="Times New Roman"/>
                <a:ea typeface="Times New Roman"/>
              </a:rPr>
              <a:t> </a:t>
            </a:r>
            <a:r>
              <a:rPr lang="ru-RU" sz="3000" dirty="0" err="1">
                <a:latin typeface="Times New Roman"/>
                <a:ea typeface="Times New Roman"/>
              </a:rPr>
              <a:t>және</a:t>
            </a:r>
            <a:r>
              <a:rPr lang="ru-RU" sz="3000" dirty="0">
                <a:latin typeface="Times New Roman"/>
                <a:ea typeface="Times New Roman"/>
              </a:rPr>
              <a:t> т. б.) </a:t>
            </a:r>
            <a:r>
              <a:rPr lang="ru-RU" sz="3000" dirty="0" err="1">
                <a:latin typeface="Times New Roman"/>
                <a:ea typeface="Times New Roman"/>
              </a:rPr>
              <a:t>жүгінеді</a:t>
            </a:r>
            <a:r>
              <a:rPr lang="ru-RU" sz="3000" dirty="0">
                <a:latin typeface="Times New Roman"/>
                <a:ea typeface="Times New Roman"/>
              </a:rPr>
              <a:t>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25782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Autofit/>
          </a:bodyPr>
          <a:lstStyle/>
          <a:p>
            <a:r>
              <a:rPr lang="ru-RU" sz="3600" b="1" dirty="0" err="1"/>
              <a:t>Саяси</a:t>
            </a:r>
            <a:r>
              <a:rPr lang="ru-RU" sz="3600" b="1" dirty="0"/>
              <a:t> </a:t>
            </a:r>
            <a:r>
              <a:rPr lang="ru-RU" sz="3600" b="1" dirty="0" err="1"/>
              <a:t>коммуникацияның</a:t>
            </a:r>
            <a:r>
              <a:rPr lang="ru-RU" sz="3600" b="1" dirty="0"/>
              <a:t> </a:t>
            </a:r>
            <a:r>
              <a:rPr lang="ru-RU" sz="3600" b="1" dirty="0" err="1"/>
              <a:t>функциялары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96752"/>
            <a:ext cx="7962088" cy="50516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Ақпараттық</a:t>
            </a: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dirty="0" smtClean="0">
                <a:latin typeface="Times New Roman"/>
                <a:ea typeface="Times New Roman"/>
              </a:rPr>
              <a:t>- </a:t>
            </a:r>
            <a:r>
              <a:rPr lang="ru-RU" sz="11200" dirty="0" err="1" smtClean="0">
                <a:latin typeface="Times New Roman"/>
                <a:ea typeface="Times New Roman"/>
              </a:rPr>
              <a:t>саяси</a:t>
            </a:r>
            <a:r>
              <a:rPr lang="ru-RU" sz="11200" dirty="0" smtClean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жүйенің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элементтері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және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олардың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жұмыс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істеуі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туралы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қажетті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білімді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тарату</a:t>
            </a:r>
            <a:r>
              <a:rPr lang="ru-RU" sz="112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Реттеуші</a:t>
            </a: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dirty="0" smtClean="0">
                <a:latin typeface="Times New Roman"/>
                <a:ea typeface="Times New Roman"/>
              </a:rPr>
              <a:t>- </a:t>
            </a:r>
            <a:r>
              <a:rPr lang="ru-RU" sz="11200" dirty="0" err="1" smtClean="0">
                <a:latin typeface="Times New Roman"/>
                <a:ea typeface="Times New Roman"/>
              </a:rPr>
              <a:t>саяси</a:t>
            </a:r>
            <a:r>
              <a:rPr lang="ru-RU" sz="11200" dirty="0" smtClean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жүйе</a:t>
            </a:r>
            <a:r>
              <a:rPr lang="ru-RU" sz="11200" dirty="0">
                <a:latin typeface="Times New Roman"/>
                <a:ea typeface="Times New Roman"/>
              </a:rPr>
              <a:t> мен </a:t>
            </a:r>
            <a:r>
              <a:rPr lang="ru-RU" sz="11200" dirty="0" err="1">
                <a:latin typeface="Times New Roman"/>
                <a:ea typeface="Times New Roman"/>
              </a:rPr>
              <a:t>азаматтық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қоғам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арасындағы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өзара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іс-қимылдың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оңтайлы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тетігін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әзірлеу</a:t>
            </a:r>
            <a:r>
              <a:rPr lang="ru-RU" sz="112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саяси</a:t>
            </a:r>
            <a:r>
              <a:rPr lang="ru-RU" sz="11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әлеуметтену</a:t>
            </a:r>
            <a:r>
              <a:rPr lang="ru-RU" sz="11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функциясы</a:t>
            </a: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dirty="0" smtClean="0">
                <a:latin typeface="Times New Roman"/>
                <a:ea typeface="Times New Roman"/>
              </a:rPr>
              <a:t>- </a:t>
            </a:r>
            <a:r>
              <a:rPr lang="ru-RU" sz="11200" dirty="0" err="1" smtClean="0">
                <a:latin typeface="Times New Roman"/>
                <a:ea typeface="Times New Roman"/>
              </a:rPr>
              <a:t>саяси</a:t>
            </a:r>
            <a:r>
              <a:rPr lang="ru-RU" sz="11200" dirty="0" smtClean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қызмет</a:t>
            </a:r>
            <a:r>
              <a:rPr lang="ru-RU" sz="11200" dirty="0">
                <a:latin typeface="Times New Roman"/>
                <a:ea typeface="Times New Roman"/>
              </a:rPr>
              <a:t> пен </a:t>
            </a:r>
            <a:r>
              <a:rPr lang="ru-RU" sz="11200" dirty="0" err="1">
                <a:latin typeface="Times New Roman"/>
                <a:ea typeface="Times New Roman"/>
              </a:rPr>
              <a:t>саяси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мінез-құлық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нормаларының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қалыптасуына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ықпал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етеді</a:t>
            </a:r>
            <a:r>
              <a:rPr lang="ru-RU" sz="112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1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Манипулятивті</a:t>
            </a:r>
            <a:r>
              <a:rPr lang="ru-RU" sz="11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11200" dirty="0" smtClean="0">
                <a:latin typeface="Times New Roman"/>
                <a:ea typeface="Times New Roman"/>
              </a:rPr>
              <a:t>- </a:t>
            </a:r>
            <a:r>
              <a:rPr lang="ru-RU" sz="11200" dirty="0" err="1" smtClean="0">
                <a:latin typeface="Times New Roman"/>
                <a:ea typeface="Times New Roman"/>
              </a:rPr>
              <a:t>ең</a:t>
            </a:r>
            <a:r>
              <a:rPr lang="ru-RU" sz="11200" dirty="0" smtClean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маңызды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саяси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мәселелер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бойынша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қоғамдық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пікір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қалыптастыруға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ықпал</a:t>
            </a:r>
            <a:r>
              <a:rPr lang="ru-RU" sz="11200" dirty="0">
                <a:latin typeface="Times New Roman"/>
                <a:ea typeface="Times New Roman"/>
              </a:rPr>
              <a:t> </a:t>
            </a:r>
            <a:r>
              <a:rPr lang="ru-RU" sz="11200" dirty="0" err="1">
                <a:latin typeface="Times New Roman"/>
                <a:ea typeface="Times New Roman"/>
              </a:rPr>
              <a:t>етеді</a:t>
            </a:r>
            <a:r>
              <a:rPr lang="ru-RU" sz="11200" dirty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15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43000"/>
          </a:xfrm>
        </p:spPr>
        <p:txBody>
          <a:bodyPr>
            <a:noAutofit/>
          </a:bodyPr>
          <a:lstStyle/>
          <a:p>
            <a:r>
              <a:rPr lang="ru-RU" sz="3600" b="1" dirty="0" err="1"/>
              <a:t>Саяси</a:t>
            </a:r>
            <a:r>
              <a:rPr lang="ru-RU" sz="3600" b="1" dirty="0"/>
              <a:t> коммуникация </a:t>
            </a:r>
            <a:r>
              <a:rPr lang="ru-RU" sz="3600" b="1" dirty="0" err="1"/>
              <a:t>құрылымы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772816"/>
            <a:ext cx="7168840" cy="4414624"/>
          </a:xfrm>
        </p:spPr>
        <p:txBody>
          <a:bodyPr>
            <a:normAutofit/>
          </a:bodyPr>
          <a:lstStyle/>
          <a:p>
            <a:pPr indent="182880" algn="just">
              <a:spcAft>
                <a:spcPts val="0"/>
              </a:spcAft>
            </a:pPr>
            <a:r>
              <a:rPr lang="ru-RU" sz="4800" dirty="0">
                <a:latin typeface="Times New Roman"/>
                <a:ea typeface="Times New Roman"/>
              </a:rPr>
              <a:t>коммуникатор;</a:t>
            </a:r>
          </a:p>
          <a:p>
            <a:pPr indent="182880" algn="just">
              <a:spcAft>
                <a:spcPts val="0"/>
              </a:spcAft>
            </a:pPr>
            <a:r>
              <a:rPr lang="ru-RU" sz="4800" dirty="0">
                <a:latin typeface="Times New Roman"/>
                <a:ea typeface="Times New Roman"/>
              </a:rPr>
              <a:t> </a:t>
            </a:r>
            <a:r>
              <a:rPr lang="ru-RU" sz="4800" dirty="0" err="1">
                <a:latin typeface="Times New Roman"/>
                <a:ea typeface="Times New Roman"/>
              </a:rPr>
              <a:t>хабарлама</a:t>
            </a:r>
            <a:r>
              <a:rPr lang="ru-RU" sz="4800" dirty="0">
                <a:latin typeface="Times New Roman"/>
                <a:ea typeface="Times New Roman"/>
              </a:rPr>
              <a:t>;</a:t>
            </a:r>
          </a:p>
          <a:p>
            <a:pPr indent="182880" algn="just">
              <a:spcAft>
                <a:spcPts val="0"/>
              </a:spcAft>
            </a:pPr>
            <a:r>
              <a:rPr lang="ru-RU" sz="4800" dirty="0" err="1">
                <a:latin typeface="Times New Roman"/>
                <a:ea typeface="Times New Roman"/>
              </a:rPr>
              <a:t>арна</a:t>
            </a:r>
            <a:r>
              <a:rPr lang="ru-RU" sz="4800" dirty="0">
                <a:latin typeface="Times New Roman"/>
                <a:ea typeface="Times New Roman"/>
              </a:rPr>
              <a:t> </a:t>
            </a:r>
            <a:r>
              <a:rPr lang="ru-RU" sz="4800" dirty="0" err="1">
                <a:latin typeface="Times New Roman"/>
                <a:ea typeface="Times New Roman"/>
              </a:rPr>
              <a:t>немесе</a:t>
            </a:r>
            <a:r>
              <a:rPr lang="ru-RU" sz="4800" dirty="0">
                <a:latin typeface="Times New Roman"/>
                <a:ea typeface="Times New Roman"/>
              </a:rPr>
              <a:t> беру </a:t>
            </a:r>
            <a:r>
              <a:rPr lang="ru-RU" sz="4800" dirty="0" err="1">
                <a:latin typeface="Times New Roman"/>
                <a:ea typeface="Times New Roman"/>
              </a:rPr>
              <a:t>құралы</a:t>
            </a:r>
            <a:r>
              <a:rPr lang="ru-RU" sz="4800" dirty="0">
                <a:latin typeface="Times New Roman"/>
                <a:ea typeface="Times New Roman"/>
              </a:rPr>
              <a:t>;</a:t>
            </a:r>
          </a:p>
          <a:p>
            <a:pPr indent="182880" algn="just">
              <a:spcAft>
                <a:spcPts val="0"/>
              </a:spcAft>
            </a:pPr>
            <a:r>
              <a:rPr lang="ru-RU" sz="4800" dirty="0" err="1">
                <a:latin typeface="Times New Roman"/>
                <a:ea typeface="Times New Roman"/>
              </a:rPr>
              <a:t>алушы</a:t>
            </a:r>
            <a:r>
              <a:rPr lang="ru-RU" sz="4800" dirty="0">
                <a:latin typeface="Times New Roman"/>
                <a:ea typeface="Times New 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3666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>
                <a:latin typeface="Times New Roman"/>
                <a:ea typeface="Times New Roman"/>
              </a:rPr>
              <a:t>Саяси</a:t>
            </a:r>
            <a:r>
              <a:rPr lang="ru-RU" sz="3600" b="1" dirty="0">
                <a:latin typeface="Times New Roman"/>
                <a:ea typeface="Times New Roman"/>
              </a:rPr>
              <a:t> коммуникация </a:t>
            </a:r>
            <a:r>
              <a:rPr lang="ru-RU" sz="3600" b="1" dirty="0" err="1">
                <a:latin typeface="Times New Roman"/>
                <a:ea typeface="Times New Roman"/>
              </a:rPr>
              <a:t>тәсілдері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3600" dirty="0" err="1" smtClean="0">
                <a:effectLst/>
                <a:latin typeface="Times New Roman"/>
                <a:ea typeface="Times New Roman"/>
              </a:rPr>
              <a:t>Р.Ж</a:t>
            </a:r>
            <a:r>
              <a:rPr lang="ru-RU" sz="3600" dirty="0">
                <a:effectLst/>
                <a:latin typeface="Times New Roman"/>
                <a:ea typeface="Times New Roman"/>
              </a:rPr>
              <a:t>. </a:t>
            </a:r>
            <a:r>
              <a:rPr lang="ru-RU" sz="3600" dirty="0" err="1">
                <a:effectLst/>
                <a:latin typeface="Times New Roman"/>
                <a:ea typeface="Times New Roman"/>
              </a:rPr>
              <a:t>Шварценберг</a:t>
            </a:r>
            <a:r>
              <a:rPr lang="ru-RU" sz="3600" dirty="0">
                <a:effectLst/>
                <a:latin typeface="Times New Roman"/>
                <a:ea typeface="Times New Roman"/>
              </a:rPr>
              <a:t> 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latin typeface="Times New Roman"/>
                <a:ea typeface="Times New Roman"/>
              </a:rPr>
              <a:t>1. </a:t>
            </a:r>
            <a:r>
              <a:rPr lang="ru-RU" sz="3200" dirty="0" err="1">
                <a:latin typeface="Times New Roman"/>
                <a:ea typeface="Times New Roman"/>
              </a:rPr>
              <a:t>Баспа</a:t>
            </a:r>
            <a:r>
              <a:rPr lang="ru-RU" sz="3200" dirty="0">
                <a:latin typeface="Times New Roman"/>
                <a:ea typeface="Times New Roman"/>
              </a:rPr>
              <a:t> (</a:t>
            </a:r>
            <a:r>
              <a:rPr lang="ru-RU" sz="3200" dirty="0" err="1">
                <a:latin typeface="Times New Roman"/>
                <a:ea typeface="Times New Roman"/>
              </a:rPr>
              <a:t>баспасөз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кітаптар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плакаттар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және</a:t>
            </a:r>
            <a:r>
              <a:rPr lang="ru-RU" sz="3200" dirty="0">
                <a:latin typeface="Times New Roman"/>
                <a:ea typeface="Times New Roman"/>
              </a:rPr>
              <a:t> т. б.) </a:t>
            </a:r>
            <a:r>
              <a:rPr lang="ru-RU" sz="3200" dirty="0" err="1">
                <a:latin typeface="Times New Roman"/>
                <a:ea typeface="Times New Roman"/>
              </a:rPr>
              <a:t>және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электрондық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құралдар</a:t>
            </a:r>
            <a:r>
              <a:rPr lang="ru-RU" sz="3200" dirty="0">
                <a:latin typeface="Times New Roman"/>
                <a:ea typeface="Times New Roman"/>
              </a:rPr>
              <a:t> (радио, </a:t>
            </a:r>
            <a:r>
              <a:rPr lang="ru-RU" sz="3200" dirty="0" err="1">
                <a:latin typeface="Times New Roman"/>
                <a:ea typeface="Times New Roman"/>
              </a:rPr>
              <a:t>теледидар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және</a:t>
            </a:r>
            <a:r>
              <a:rPr lang="ru-RU" sz="3200" dirty="0">
                <a:latin typeface="Times New Roman"/>
                <a:ea typeface="Times New Roman"/>
              </a:rPr>
              <a:t> т. б.) </a:t>
            </a:r>
            <a:r>
              <a:rPr lang="ru-RU" sz="3200" dirty="0" err="1">
                <a:latin typeface="Times New Roman"/>
                <a:ea typeface="Times New Roman"/>
              </a:rPr>
              <a:t>арқылы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бұқаралық</a:t>
            </a:r>
            <a:r>
              <a:rPr lang="ru-RU" sz="3200" dirty="0">
                <a:latin typeface="Times New Roman"/>
                <a:ea typeface="Times New Roman"/>
              </a:rPr>
              <a:t> коммуникация;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latin typeface="Times New Roman"/>
                <a:ea typeface="Times New Roman"/>
              </a:rPr>
              <a:t>2. </a:t>
            </a:r>
            <a:r>
              <a:rPr lang="ru-RU" sz="3200" dirty="0" err="1">
                <a:latin typeface="Times New Roman"/>
                <a:ea typeface="Times New Roman"/>
              </a:rPr>
              <a:t>Ұйымдар</a:t>
            </a:r>
            <a:r>
              <a:rPr lang="ru-RU" sz="3200" dirty="0">
                <a:latin typeface="Times New Roman"/>
                <a:ea typeface="Times New Roman"/>
              </a:rPr>
              <a:t> (</a:t>
            </a:r>
            <a:r>
              <a:rPr lang="ru-RU" sz="3200" dirty="0" err="1">
                <a:latin typeface="Times New Roman"/>
                <a:ea typeface="Times New Roman"/>
              </a:rPr>
              <a:t>Саяси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партиялар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мүдделер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топтары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және</a:t>
            </a:r>
            <a:r>
              <a:rPr lang="ru-RU" sz="3200" dirty="0">
                <a:latin typeface="Times New Roman"/>
                <a:ea typeface="Times New Roman"/>
              </a:rPr>
              <a:t> т. б.) </a:t>
            </a:r>
            <a:r>
              <a:rPr lang="ru-RU" sz="3200" dirty="0" err="1">
                <a:latin typeface="Times New Roman"/>
                <a:ea typeface="Times New Roman"/>
              </a:rPr>
              <a:t>арқылы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</a:rPr>
              <a:t>коммуникация</a:t>
            </a:r>
            <a:r>
              <a:rPr lang="ru-RU" sz="3200" dirty="0">
                <a:latin typeface="Times New Roman"/>
                <a:ea typeface="Times New Roman"/>
              </a:rPr>
              <a:t>;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3200" dirty="0">
                <a:latin typeface="Times New Roman"/>
                <a:ea typeface="Times New Roman"/>
              </a:rPr>
              <a:t>3. Жеке </a:t>
            </a:r>
            <a:r>
              <a:rPr lang="ru-RU" sz="3200" dirty="0" err="1">
                <a:latin typeface="Times New Roman"/>
                <a:ea typeface="Times New Roman"/>
              </a:rPr>
              <a:t>байланыстарды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қолдана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отырып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бейресми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арналар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арқылы</a:t>
            </a:r>
            <a:r>
              <a:rPr lang="ru-RU" sz="3200" dirty="0">
                <a:latin typeface="Times New Roman"/>
                <a:ea typeface="Times New Roman"/>
              </a:rPr>
              <a:t> коммуникация</a:t>
            </a:r>
            <a:r>
              <a:rPr lang="ru-RU" sz="3200" dirty="0" smtClean="0">
                <a:latin typeface="Times New Roman"/>
                <a:ea typeface="Times New 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5338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Саяси</a:t>
            </a:r>
            <a:r>
              <a:rPr lang="ru-RU" b="1" dirty="0"/>
              <a:t> коммуникация </a:t>
            </a:r>
            <a:r>
              <a:rPr lang="ru-RU" b="1" dirty="0" err="1"/>
              <a:t>түрлері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Көлденең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latin typeface="Times New Roman"/>
                <a:ea typeface="Times New Roman"/>
              </a:rPr>
              <a:t>-</a:t>
            </a:r>
            <a:r>
              <a:rPr lang="ru-RU" sz="3200" dirty="0" err="1">
                <a:latin typeface="Times New Roman"/>
                <a:ea typeface="Times New Roman"/>
              </a:rPr>
              <a:t>байланыс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салыстырмалы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түрде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жақын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орналасқан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қарсыластар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арасында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жүзеге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асырылады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тік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-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макро-</a:t>
            </a:r>
            <a:r>
              <a:rPr lang="ru-RU" sz="3200" dirty="0" err="1" smtClean="0">
                <a:latin typeface="Times New Roman"/>
                <a:ea typeface="Times New Roman"/>
              </a:rPr>
              <a:t>саяси</a:t>
            </a: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құрылымның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әртүрлі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иерархиялық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деңгейлері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арасында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қатынастар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орнатылады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3967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Ақпарат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қозғалысының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балама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түрлерінің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модельдері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394136" cy="50405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хабар </a:t>
            </a:r>
            <a:r>
              <a:rPr lang="ru-RU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тарату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моделі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- </a:t>
            </a:r>
            <a:r>
              <a:rPr lang="ru-RU" sz="2800" dirty="0" err="1" smtClean="0">
                <a:latin typeface="Times New Roman"/>
                <a:ea typeface="Times New Roman"/>
              </a:rPr>
              <a:t>орталықтан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ақпаратты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бір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мезгілде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көптеген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абоненттерге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шеткері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аймаққа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тарату</a:t>
            </a:r>
            <a:r>
              <a:rPr lang="ru-RU" sz="2800" dirty="0">
                <a:latin typeface="Times New Roman"/>
                <a:ea typeface="Times New Roman"/>
              </a:rPr>
              <a:t> (</a:t>
            </a:r>
            <a:r>
              <a:rPr lang="ru-RU" sz="2800" dirty="0" err="1">
                <a:latin typeface="Times New Roman"/>
                <a:ea typeface="Times New Roman"/>
              </a:rPr>
              <a:t>аудиториядағы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ресми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баяндама</a:t>
            </a:r>
            <a:r>
              <a:rPr lang="ru-RU" sz="2800" dirty="0">
                <a:latin typeface="Times New Roman"/>
                <a:ea typeface="Times New Roman"/>
              </a:rPr>
              <a:t>);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диалогтық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модель </a:t>
            </a:r>
            <a:r>
              <a:rPr lang="ru-RU" sz="2800" dirty="0" smtClean="0">
                <a:latin typeface="Times New Roman"/>
                <a:ea typeface="Times New Roman"/>
              </a:rPr>
              <a:t>- </a:t>
            </a:r>
            <a:r>
              <a:rPr lang="ru-RU" sz="2800" dirty="0" err="1" smtClean="0">
                <a:latin typeface="Times New Roman"/>
                <a:ea typeface="Times New Roman"/>
              </a:rPr>
              <a:t>ақпаратты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нақты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коммуникациялық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желіде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тарату</a:t>
            </a:r>
            <a:r>
              <a:rPr lang="ru-RU" sz="2800" dirty="0">
                <a:latin typeface="Times New Roman"/>
                <a:ea typeface="Times New Roman"/>
              </a:rPr>
              <a:t> (</a:t>
            </a:r>
            <a:r>
              <a:rPr lang="ru-RU" sz="2800" dirty="0" err="1">
                <a:latin typeface="Times New Roman"/>
                <a:ea typeface="Times New Roman"/>
              </a:rPr>
              <a:t>жеке</a:t>
            </a:r>
            <a:r>
              <a:rPr lang="ru-RU" sz="2800" dirty="0">
                <a:latin typeface="Times New Roman"/>
                <a:ea typeface="Times New Roman"/>
              </a:rPr>
              <a:t> хат </a:t>
            </a:r>
            <a:r>
              <a:rPr lang="ru-RU" sz="2800" dirty="0" err="1">
                <a:latin typeface="Times New Roman"/>
                <a:ea typeface="Times New Roman"/>
              </a:rPr>
              <a:t>алмасу</a:t>
            </a:r>
            <a:r>
              <a:rPr lang="ru-RU" sz="2800" dirty="0">
                <a:latin typeface="Times New Roman"/>
                <a:ea typeface="Times New Roman"/>
              </a:rPr>
              <a:t>, телефон, Интернет, </a:t>
            </a:r>
            <a:r>
              <a:rPr lang="ru-RU" sz="2800" dirty="0" err="1">
                <a:latin typeface="Times New Roman"/>
                <a:ea typeface="Times New Roman"/>
              </a:rPr>
              <a:t>электрондық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пошта</a:t>
            </a:r>
            <a:r>
              <a:rPr lang="ru-RU" sz="2800" dirty="0">
                <a:latin typeface="Times New Roman"/>
                <a:ea typeface="Times New Roman"/>
              </a:rPr>
              <a:t>);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кеңес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беру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моделі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- </a:t>
            </a:r>
            <a:r>
              <a:rPr lang="ru-RU" sz="2800" dirty="0" err="1" smtClean="0">
                <a:latin typeface="Times New Roman"/>
                <a:ea typeface="Times New Roman"/>
              </a:rPr>
              <a:t>байланыс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желісінің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шетінде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орналасқан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адам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орталық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ақпарат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қоймасында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қажетті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ақпаратты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іздейді</a:t>
            </a:r>
            <a:r>
              <a:rPr lang="ru-RU" sz="28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тіркеу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моделі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latin typeface="Times New Roman"/>
                <a:ea typeface="Times New Roman"/>
              </a:rPr>
              <a:t>- </a:t>
            </a:r>
            <a:r>
              <a:rPr lang="ru-RU" sz="2800" dirty="0" err="1" smtClean="0">
                <a:latin typeface="Times New Roman"/>
                <a:ea typeface="Times New Roman"/>
              </a:rPr>
              <a:t>Орталық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ақпаратты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шеткері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көзден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сұрайды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және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алады</a:t>
            </a:r>
            <a:r>
              <a:rPr lang="ru-RU" sz="2800" dirty="0">
                <a:latin typeface="Times New Roman"/>
                <a:ea typeface="Times New Roman"/>
              </a:rPr>
              <a:t> (</a:t>
            </a:r>
            <a:r>
              <a:rPr lang="ru-RU" sz="2800" dirty="0" err="1">
                <a:latin typeface="Times New Roman"/>
                <a:ea typeface="Times New Roman"/>
              </a:rPr>
              <a:t>электрондық</a:t>
            </a:r>
            <a:r>
              <a:rPr lang="ru-RU" sz="2800" dirty="0">
                <a:latin typeface="Times New Roman"/>
                <a:ea typeface="Times New Roman"/>
              </a:rPr>
              <a:t> сигнал беру </a:t>
            </a:r>
            <a:r>
              <a:rPr lang="ru-RU" sz="2800" dirty="0" err="1">
                <a:latin typeface="Times New Roman"/>
                <a:ea typeface="Times New Roman"/>
              </a:rPr>
              <a:t>жүйелерінде</a:t>
            </a:r>
            <a:r>
              <a:rPr lang="ru-RU" sz="2800" dirty="0">
                <a:latin typeface="Times New Roman"/>
                <a:ea typeface="Times New Roman"/>
              </a:rPr>
              <a:t> телефон </a:t>
            </a:r>
            <a:r>
              <a:rPr lang="ru-RU" sz="2800" dirty="0" err="1">
                <a:latin typeface="Times New Roman"/>
                <a:ea typeface="Times New Roman"/>
              </a:rPr>
              <a:t>хабарламаларын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автоматты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түрде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жазу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кезінде</a:t>
            </a:r>
            <a:r>
              <a:rPr lang="ru-RU" sz="2800" dirty="0">
                <a:latin typeface="Times New Roman"/>
                <a:ea typeface="Times New Roman"/>
              </a:rPr>
              <a:t>).</a:t>
            </a:r>
            <a:endParaRPr lang="ru-RU" sz="2800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02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Электоралды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коммуникация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759774" cy="4351338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4400" dirty="0" err="1">
                <a:latin typeface="Times New Roman"/>
                <a:ea typeface="Times New Roman"/>
              </a:rPr>
              <a:t>сайлаумен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сюжеттік-тақырыптық</a:t>
            </a:r>
            <a:r>
              <a:rPr lang="ru-RU" sz="4400" dirty="0">
                <a:latin typeface="Times New Roman"/>
                <a:ea typeface="Times New Roman"/>
              </a:rPr>
              <a:t>, </a:t>
            </a:r>
            <a:r>
              <a:rPr lang="ru-RU" sz="4400" dirty="0" err="1">
                <a:latin typeface="Times New Roman"/>
                <a:ea typeface="Times New Roman"/>
              </a:rPr>
              <a:t>уақытша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және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кеңістіктік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қатынастарда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байланысты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саяси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коммуникацияның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бір</a:t>
            </a:r>
            <a:r>
              <a:rPr lang="ru-RU" sz="4400" dirty="0">
                <a:latin typeface="Times New Roman"/>
                <a:ea typeface="Times New Roman"/>
              </a:rPr>
              <a:t> </a:t>
            </a:r>
            <a:r>
              <a:rPr lang="ru-RU" sz="4400" dirty="0" err="1">
                <a:latin typeface="Times New Roman"/>
                <a:ea typeface="Times New Roman"/>
              </a:rPr>
              <a:t>түрі</a:t>
            </a:r>
            <a:r>
              <a:rPr lang="ru-RU" sz="4400" dirty="0">
                <a:latin typeface="Times New Roman"/>
                <a:ea typeface="Times New Roman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043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Избирательная кампания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4979640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latin typeface="Times New Roman"/>
                <a:ea typeface="Times New Roman"/>
              </a:rPr>
              <a:t>направлена </a:t>
            </a:r>
            <a:r>
              <a:rPr lang="ru-RU" sz="4000" dirty="0">
                <a:latin typeface="Times New Roman"/>
                <a:ea typeface="Times New Roman"/>
              </a:rPr>
              <a:t>на </a:t>
            </a:r>
            <a:r>
              <a:rPr lang="ru-RU" sz="4000" b="1" dirty="0">
                <a:latin typeface="Times New Roman"/>
                <a:ea typeface="Times New Roman"/>
              </a:rPr>
              <a:t>получение конкретных результатов </a:t>
            </a:r>
            <a:r>
              <a:rPr lang="ru-RU" sz="4000" dirty="0" smtClean="0">
                <a:latin typeface="Times New Roman"/>
                <a:ea typeface="Times New Roman"/>
              </a:rPr>
              <a:t>в относительно </a:t>
            </a:r>
            <a:r>
              <a:rPr lang="ru-RU" sz="4000" dirty="0">
                <a:latin typeface="Times New Roman"/>
                <a:ea typeface="Times New Roman"/>
              </a:rPr>
              <a:t>большой группе людей в пределах четко обозначенного периода времени посредством организационного комплекса коммуникационных </a:t>
            </a:r>
            <a:r>
              <a:rPr lang="ru-RU" sz="4000" dirty="0" smtClean="0">
                <a:latin typeface="Times New Roman"/>
                <a:ea typeface="Times New Roman"/>
              </a:rPr>
              <a:t>действий</a:t>
            </a:r>
          </a:p>
          <a:p>
            <a:pPr marL="82296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362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Сайлау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науқанының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стратегиялық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модельдері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1. </a:t>
            </a:r>
            <a:r>
              <a:rPr lang="ru-RU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Құрылымданбаған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модель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-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тәуелсіз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кандидаттар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қолданады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Негізгі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ресурс-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бұл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кандидаттың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жеке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имиджі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оның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пікірлестері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мен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сайлаушыларын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қолдау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. 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2. </a:t>
            </a:r>
            <a:r>
              <a:rPr lang="ru-RU" sz="28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Нарықтық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 модель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кандидатқа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немесе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сайлау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бірлестігіне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саяси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жарнама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әдістерін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қолдана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отырып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саяси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нарықта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алға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жылжуға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болатын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өнім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ретінде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қарауды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err="1">
                <a:solidFill>
                  <a:prstClr val="black"/>
                </a:solidFill>
                <a:latin typeface="Times New Roman"/>
                <a:ea typeface="Times New Roman"/>
              </a:rPr>
              <a:t>қамтиды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64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Сайлау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науқанының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стратегиялық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</a:rPr>
              <a:t>модельдері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47800"/>
            <a:ext cx="8394136" cy="48006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500" b="1" dirty="0">
                <a:solidFill>
                  <a:prstClr val="black"/>
                </a:solidFill>
                <a:latin typeface="Times New Roman"/>
                <a:ea typeface="Times New Roman"/>
              </a:rPr>
              <a:t>3. </a:t>
            </a:r>
            <a:r>
              <a:rPr lang="ru-RU" sz="25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Әкімшілік-командалық</a:t>
            </a:r>
            <a:r>
              <a:rPr lang="ru-RU" sz="2500" b="1" dirty="0">
                <a:solidFill>
                  <a:prstClr val="black"/>
                </a:solidFill>
                <a:latin typeface="Times New Roman"/>
                <a:ea typeface="Times New Roman"/>
              </a:rPr>
              <a:t> модель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кандидаттың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билік-өкімдік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ресурстарын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иеленуіне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құрылады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(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әкімдер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пайдаланады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500" b="1" dirty="0">
                <a:solidFill>
                  <a:prstClr val="black"/>
                </a:solidFill>
                <a:latin typeface="Times New Roman"/>
                <a:ea typeface="Times New Roman"/>
              </a:rPr>
              <a:t>4. </a:t>
            </a:r>
            <a:r>
              <a:rPr lang="ru-RU" sz="25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Ұйымдастырушылық-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партиялық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модель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партиялық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сайлау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машинасының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жұмыс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істеуі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негізінде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құрылады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Науқанның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негізгі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ресурсы-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мыңдаған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қолдаушыларды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белсенділер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ретінде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жұмылдыра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алатын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ұйымның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күші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3891A7"/>
              </a:buClr>
              <a:buNone/>
            </a:pPr>
            <a:r>
              <a:rPr lang="ru-RU" sz="2500" b="1" dirty="0">
                <a:solidFill>
                  <a:prstClr val="black"/>
                </a:solidFill>
                <a:latin typeface="Times New Roman"/>
                <a:ea typeface="Times New Roman"/>
              </a:rPr>
              <a:t>5. </a:t>
            </a:r>
            <a:r>
              <a:rPr lang="ru-RU" sz="25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Кешенді</a:t>
            </a:r>
            <a:r>
              <a:rPr lang="ru-RU" sz="2500" b="1" dirty="0">
                <a:solidFill>
                  <a:prstClr val="black"/>
                </a:solidFill>
                <a:latin typeface="Times New Roman"/>
                <a:ea typeface="Times New Roman"/>
              </a:rPr>
              <a:t> модель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өзінің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арсеналына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сайлау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қызметінің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барлық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бағыттары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бойынша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әр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түрлі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ресурстарды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қосуды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қамтиды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қаржылық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әкімшілік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Ақпараттық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500" dirty="0" err="1">
                <a:solidFill>
                  <a:prstClr val="black"/>
                </a:solidFill>
                <a:latin typeface="Times New Roman"/>
                <a:ea typeface="Times New Roman"/>
              </a:rPr>
              <a:t>кәсіби</a:t>
            </a:r>
            <a:r>
              <a:rPr lang="ru-RU" sz="25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sz="25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078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34076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Саяси</a:t>
            </a:r>
            <a:r>
              <a:rPr lang="ru-RU" sz="3200" b="1" dirty="0"/>
              <a:t> </a:t>
            </a:r>
            <a:r>
              <a:rPr lang="ru-RU" sz="3200" b="1" dirty="0" err="1"/>
              <a:t>коммуникациялар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364502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Дәріс</a:t>
            </a:r>
            <a:r>
              <a:rPr lang="ru-RU" sz="3200" b="1" dirty="0"/>
              <a:t> </a:t>
            </a:r>
            <a:r>
              <a:rPr lang="en-US" sz="3200" b="1" dirty="0"/>
              <a:t>2</a:t>
            </a:r>
            <a:endParaRPr lang="ru-RU" sz="3200" dirty="0"/>
          </a:p>
          <a:p>
            <a:r>
              <a:rPr lang="ru-RU" sz="3200" dirty="0" err="1"/>
              <a:t>Саяси</a:t>
            </a:r>
            <a:r>
              <a:rPr lang="ru-RU" sz="3200" dirty="0"/>
              <a:t> </a:t>
            </a:r>
            <a:r>
              <a:rPr lang="ru-RU" sz="3200" dirty="0" err="1"/>
              <a:t>коммуникацияның</a:t>
            </a:r>
            <a:r>
              <a:rPr lang="ru-RU" sz="3200" dirty="0"/>
              <a:t> </a:t>
            </a:r>
            <a:r>
              <a:rPr lang="ru-RU" sz="3200" dirty="0" err="1"/>
              <a:t>мәні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7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  <a:latin typeface="Times New Roman"/>
                <a:ea typeface="Times New Roman"/>
                <a:cs typeface="+mn-cs"/>
              </a:rPr>
              <a:t>Электоралды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ea typeface="Times New Roman"/>
                <a:cs typeface="+mn-cs"/>
              </a:rPr>
              <a:t> коммуникация </a:t>
            </a:r>
            <a:r>
              <a:rPr lang="ru-RU" sz="3600" b="1" dirty="0" err="1">
                <a:solidFill>
                  <a:srgbClr val="C00000"/>
                </a:solidFill>
                <a:latin typeface="Times New Roman"/>
                <a:ea typeface="Times New Roman"/>
                <a:cs typeface="+mn-cs"/>
              </a:rPr>
              <a:t>элементтері</a:t>
            </a:r>
            <a:r>
              <a:rPr lang="ru-RU" sz="3600" b="1" dirty="0">
                <a:solidFill>
                  <a:srgbClr val="C00000"/>
                </a:solidFill>
                <a:latin typeface="Times New Roman"/>
                <a:ea typeface="Times New Roman"/>
                <a:cs typeface="+mn-cs"/>
              </a:rPr>
              <a:t>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3990" algn="just">
              <a:spcAft>
                <a:spcPts val="0"/>
              </a:spcAft>
            </a:pPr>
            <a:r>
              <a:rPr lang="ru-RU" sz="3200" dirty="0" err="1">
                <a:latin typeface="Times New Roman"/>
                <a:ea typeface="Times New Roman"/>
              </a:rPr>
              <a:t>кандидаттар</a:t>
            </a:r>
            <a:r>
              <a:rPr lang="ru-RU" sz="3200" dirty="0">
                <a:latin typeface="Times New Roman"/>
                <a:ea typeface="Times New Roman"/>
              </a:rPr>
              <a:t> мен </a:t>
            </a:r>
            <a:r>
              <a:rPr lang="ru-RU" sz="3200" dirty="0" err="1">
                <a:latin typeface="Times New Roman"/>
                <a:ea typeface="Times New Roman"/>
              </a:rPr>
              <a:t>сайлаушылар</a:t>
            </a:r>
            <a:r>
              <a:rPr lang="ru-RU" sz="3200" dirty="0">
                <a:latin typeface="Times New Roman"/>
                <a:ea typeface="Times New Roman"/>
              </a:rPr>
              <a:t>;</a:t>
            </a:r>
          </a:p>
          <a:p>
            <a:pPr indent="173990" algn="just">
              <a:spcAft>
                <a:spcPts val="0"/>
              </a:spcAft>
            </a:pPr>
            <a:r>
              <a:rPr lang="ru-RU" sz="3200" dirty="0" err="1">
                <a:latin typeface="Times New Roman"/>
                <a:ea typeface="Times New Roman"/>
              </a:rPr>
              <a:t>ақпараттық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ресурстар</a:t>
            </a:r>
            <a:r>
              <a:rPr lang="ru-RU" sz="3200" dirty="0">
                <a:latin typeface="Times New Roman"/>
                <a:ea typeface="Times New Roman"/>
              </a:rPr>
              <a:t>;</a:t>
            </a:r>
          </a:p>
          <a:p>
            <a:pPr indent="173990" algn="just">
              <a:spcAft>
                <a:spcPts val="0"/>
              </a:spcAft>
            </a:pPr>
            <a:r>
              <a:rPr lang="ru-RU" sz="3200" dirty="0" err="1">
                <a:latin typeface="Times New Roman"/>
                <a:ea typeface="Times New Roman"/>
              </a:rPr>
              <a:t>кандидаттар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саяси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нарыққа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бағдарламалар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уәделер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хабарламалар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рәміздер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және</a:t>
            </a:r>
            <a:r>
              <a:rPr lang="ru-RU" sz="3200" dirty="0">
                <a:latin typeface="Times New Roman"/>
                <a:ea typeface="Times New Roman"/>
              </a:rPr>
              <a:t> т. б. </a:t>
            </a:r>
            <a:r>
              <a:rPr lang="ru-RU" sz="3200" dirty="0" err="1">
                <a:latin typeface="Times New Roman"/>
                <a:ea typeface="Times New Roman"/>
              </a:rPr>
              <a:t>түрінде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жеткізетін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тауарлар</a:t>
            </a:r>
            <a:r>
              <a:rPr lang="ru-RU" sz="3200" dirty="0">
                <a:latin typeface="Times New Roman"/>
                <a:ea typeface="Times New Roman"/>
              </a:rPr>
              <a:t> мен </a:t>
            </a:r>
            <a:r>
              <a:rPr lang="ru-RU" sz="3200" dirty="0" err="1">
                <a:latin typeface="Times New Roman"/>
                <a:ea typeface="Times New Roman"/>
              </a:rPr>
              <a:t>қызметтер</a:t>
            </a:r>
            <a:r>
              <a:rPr lang="ru-RU" sz="3200" dirty="0">
                <a:latin typeface="Times New Roman"/>
                <a:ea typeface="Times New Roman"/>
              </a:rPr>
              <a:t>.;</a:t>
            </a:r>
          </a:p>
          <a:p>
            <a:pPr indent="173990" algn="just">
              <a:spcAft>
                <a:spcPts val="0"/>
              </a:spcAft>
            </a:pPr>
            <a:r>
              <a:rPr lang="ru-RU" sz="3200" dirty="0" err="1">
                <a:latin typeface="Times New Roman"/>
                <a:ea typeface="Times New Roman"/>
              </a:rPr>
              <a:t>кандидаттардың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тауарлар</a:t>
            </a:r>
            <a:r>
              <a:rPr lang="ru-RU" sz="3200" dirty="0">
                <a:latin typeface="Times New Roman"/>
                <a:ea typeface="Times New Roman"/>
              </a:rPr>
              <a:t> мен </a:t>
            </a:r>
            <a:r>
              <a:rPr lang="ru-RU" sz="3200" dirty="0" err="1">
                <a:latin typeface="Times New Roman"/>
                <a:ea typeface="Times New Roman"/>
              </a:rPr>
              <a:t>қызметтерді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қабылдауы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және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бағалауы</a:t>
            </a:r>
            <a:r>
              <a:rPr lang="ru-RU" sz="3200" dirty="0">
                <a:latin typeface="Times New Roman"/>
                <a:ea typeface="Times New Roman"/>
              </a:rPr>
              <a:t>.</a:t>
            </a:r>
            <a:endParaRPr lang="ru-RU" sz="3200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19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err="1">
                <a:latin typeface="Times New Roman" pitchFamily="18" charset="0"/>
                <a:cs typeface="Times New Roman" pitchFamily="18" charset="0"/>
              </a:rPr>
              <a:t>жарнама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543750" cy="435133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түрі</a:t>
            </a:r>
            <a:endParaRPr lang="ru-RU" sz="4000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12976"/>
            <a:ext cx="4870498" cy="3242939"/>
          </a:xfrm>
        </p:spPr>
      </p:pic>
    </p:spTree>
    <p:extLst>
      <p:ext uri="{BB962C8B-B14F-4D97-AF65-F5344CB8AC3E}">
        <p14:creationId xmlns:p14="http://schemas.microsoft.com/office/powerpoint/2010/main" val="8004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127"/>
            <a:ext cx="7992888" cy="1143000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жарнаманың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тиімділігін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жолдары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Times New Roman"/>
              </a:rPr>
              <a:t>1. </a:t>
            </a:r>
            <a:r>
              <a:rPr lang="ru-RU" sz="2400" dirty="0" err="1">
                <a:latin typeface="Times New Roman"/>
                <a:ea typeface="Times New Roman"/>
              </a:rPr>
              <a:t>Сайлау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алдындағы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жарнаманы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өндіру</a:t>
            </a:r>
            <a:r>
              <a:rPr lang="ru-RU" sz="2400" dirty="0">
                <a:latin typeface="Times New Roman"/>
                <a:ea typeface="Times New Roman"/>
              </a:rPr>
              <a:t> мен </a:t>
            </a:r>
            <a:r>
              <a:rPr lang="ru-RU" sz="2400" dirty="0" err="1">
                <a:latin typeface="Times New Roman"/>
                <a:ea typeface="Times New Roman"/>
              </a:rPr>
              <a:t>таратуға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жұмсалған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шығындар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сомасының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және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сайлау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нәтижесінде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алынған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сайлаушылар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дауысының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санымен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арақатынасы</a:t>
            </a:r>
            <a:r>
              <a:rPr lang="ru-RU" sz="2400" dirty="0">
                <a:latin typeface="Times New Roman"/>
                <a:ea typeface="Times New Roman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Times New Roman"/>
              </a:rPr>
              <a:t>2. </a:t>
            </a:r>
            <a:r>
              <a:rPr lang="ru-RU" sz="2400" dirty="0" err="1">
                <a:latin typeface="Times New Roman"/>
                <a:ea typeface="Times New Roman"/>
              </a:rPr>
              <a:t>Сайлаушылардың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өз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пікірлері</a:t>
            </a:r>
            <a:r>
              <a:rPr lang="ru-RU" sz="2400" dirty="0">
                <a:latin typeface="Times New Roman"/>
                <a:ea typeface="Times New Roman"/>
              </a:rPr>
              <a:t>: </a:t>
            </a:r>
            <a:r>
              <a:rPr lang="ru-RU" sz="2400" dirty="0" err="1">
                <a:latin typeface="Times New Roman"/>
                <a:ea typeface="Times New Roman"/>
              </a:rPr>
              <a:t>қызығушылық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танытқан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респонденттердің</a:t>
            </a:r>
            <a:r>
              <a:rPr lang="ru-RU" sz="2400" dirty="0">
                <a:latin typeface="Times New Roman"/>
                <a:ea typeface="Times New Roman"/>
              </a:rPr>
              <a:t> саны, </a:t>
            </a:r>
            <a:r>
              <a:rPr lang="ru-RU" sz="2400" dirty="0" err="1">
                <a:latin typeface="Times New Roman"/>
                <a:ea typeface="Times New Roman"/>
              </a:rPr>
              <a:t>жарнамалық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хабарламаларға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сенім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білдіру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немесе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олар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туралы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хабардар</a:t>
            </a:r>
            <a:r>
              <a:rPr lang="ru-RU" sz="2400" dirty="0">
                <a:latin typeface="Times New Roman"/>
                <a:ea typeface="Times New Roman"/>
              </a:rPr>
              <a:t> болу.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Times New Roman"/>
              </a:rPr>
              <a:t>3. </a:t>
            </a:r>
            <a:r>
              <a:rPr lang="ru-RU" sz="2400" dirty="0" err="1">
                <a:latin typeface="Times New Roman"/>
                <a:ea typeface="Times New Roman"/>
              </a:rPr>
              <a:t>Сайлаушылардың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әр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түрлі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электоралды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коммуникациялардың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әсерінен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алған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білімдерін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анықтау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және</a:t>
            </a:r>
            <a:r>
              <a:rPr lang="ru-RU" sz="2400" dirty="0">
                <a:latin typeface="Times New Roman"/>
                <a:ea typeface="Times New Roman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талдау</a:t>
            </a:r>
            <a:r>
              <a:rPr lang="ru-RU" sz="2400" dirty="0">
                <a:latin typeface="Times New Roman"/>
                <a:ea typeface="Times New Roman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66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</a:rPr>
              <a:t>Саясаттағы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ақпараттық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технологиялар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1. </a:t>
            </a:r>
            <a:r>
              <a:rPr lang="ru-RU" sz="28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Электрондық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демократия</a:t>
            </a:r>
            <a:r>
              <a:rPr lang="ru-RU" sz="2800" dirty="0">
                <a:latin typeface="Times New Roman"/>
                <a:ea typeface="Times New Roman"/>
              </a:rPr>
              <a:t>-интернет </a:t>
            </a:r>
            <a:r>
              <a:rPr lang="ru-RU" sz="2800" dirty="0" err="1">
                <a:latin typeface="Times New Roman"/>
                <a:ea typeface="Times New Roman"/>
              </a:rPr>
              <a:t>арқылы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latin typeface="Times New Roman"/>
                <a:ea typeface="Times New Roman"/>
              </a:rPr>
              <a:t>ақпарат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және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коммуникациялар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тарату</a:t>
            </a:r>
            <a:r>
              <a:rPr lang="ru-RU" sz="2800" dirty="0">
                <a:latin typeface="Times New Roman"/>
                <a:ea typeface="Times New Roman"/>
              </a:rPr>
              <a:t>, </a:t>
            </a:r>
            <a:r>
              <a:rPr lang="ru-RU" sz="2800" dirty="0" err="1">
                <a:latin typeface="Times New Roman"/>
                <a:ea typeface="Times New Roman"/>
              </a:rPr>
              <a:t>азаматтардың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мүдделерін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біріктіру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және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шешімдер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қабылдау</a:t>
            </a:r>
            <a:r>
              <a:rPr lang="ru-RU" sz="2800" dirty="0">
                <a:latin typeface="Times New Roman"/>
                <a:ea typeface="Times New Roman"/>
              </a:rPr>
              <a:t> (</a:t>
            </a:r>
            <a:r>
              <a:rPr lang="ru-RU" sz="2800" dirty="0" err="1">
                <a:latin typeface="Times New Roman"/>
                <a:ea typeface="Times New Roman"/>
              </a:rPr>
              <a:t>кеңес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және</a:t>
            </a:r>
            <a:r>
              <a:rPr lang="ru-RU" sz="2800" dirty="0">
                <a:latin typeface="Times New Roman"/>
                <a:ea typeface="Times New Roman"/>
              </a:rPr>
              <a:t> </a:t>
            </a:r>
            <a:r>
              <a:rPr lang="ru-RU" sz="2800" dirty="0" err="1">
                <a:latin typeface="Times New Roman"/>
                <a:ea typeface="Times New Roman"/>
              </a:rPr>
              <a:t>дауыс</a:t>
            </a:r>
            <a:r>
              <a:rPr lang="ru-RU" sz="2800" dirty="0">
                <a:latin typeface="Times New Roman"/>
                <a:ea typeface="Times New Roman"/>
              </a:rPr>
              <a:t> беру </a:t>
            </a:r>
            <a:r>
              <a:rPr lang="ru-RU" sz="2800" dirty="0" err="1">
                <a:latin typeface="Times New Roman"/>
                <a:ea typeface="Times New Roman"/>
              </a:rPr>
              <a:t>арқылы</a:t>
            </a:r>
            <a:r>
              <a:rPr lang="ru-RU" sz="2800" dirty="0">
                <a:latin typeface="Times New Roman"/>
                <a:ea typeface="Times New Roman"/>
              </a:rPr>
              <a:t>).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indent="176530" algn="just">
              <a:spcAft>
                <a:spcPts val="0"/>
              </a:spcAft>
            </a:pP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Мақсаты-</a:t>
            </a:r>
            <a:r>
              <a:rPr lang="ru-RU" sz="3200" dirty="0" err="1">
                <a:latin typeface="Times New Roman"/>
                <a:ea typeface="Times New Roman"/>
              </a:rPr>
              <a:t>азаматтардың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саяси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қатысуын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кеңейту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45024"/>
            <a:ext cx="410445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09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</a:rPr>
              <a:t>Саясаттағы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ақпараттық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технологиялар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>
                <a:latin typeface="Times New Roman"/>
                <a:ea typeface="Times New Roman"/>
              </a:rPr>
              <a:t>2</a:t>
            </a:r>
            <a:r>
              <a:rPr lang="ru-RU" sz="5100" dirty="0" smtClean="0">
                <a:latin typeface="Times New Roman"/>
                <a:ea typeface="Times New Roman"/>
              </a:rPr>
              <a:t>.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Интернетті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жаңалықтар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тобының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телекөпірдері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арқылы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саяси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үгіт-насихат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үшін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пайдалану</a:t>
            </a:r>
            <a:endParaRPr lang="ru-RU" sz="51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телекөпірдің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5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артықшылықтары</a:t>
            </a:r>
            <a:r>
              <a:rPr lang="ru-RU" sz="5100" b="1" dirty="0">
                <a:solidFill>
                  <a:srgbClr val="C00000"/>
                </a:solidFill>
                <a:latin typeface="Times New Roman"/>
                <a:ea typeface="Times New Roman"/>
              </a:rPr>
              <a:t>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latin typeface="Times New Roman"/>
                <a:ea typeface="Times New Roman"/>
              </a:rPr>
              <a:t>- аз </a:t>
            </a:r>
            <a:r>
              <a:rPr lang="ru-RU" sz="5100" dirty="0" err="1">
                <a:latin typeface="Times New Roman"/>
                <a:ea typeface="Times New Roman"/>
              </a:rPr>
              <a:t>уақыт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ішінде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үлкен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аудиторияны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қамту</a:t>
            </a:r>
            <a:r>
              <a:rPr lang="ru-RU" sz="51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latin typeface="Times New Roman"/>
                <a:ea typeface="Times New Roman"/>
              </a:rPr>
              <a:t> - </a:t>
            </a:r>
            <a:r>
              <a:rPr lang="ru-RU" sz="5100" dirty="0" err="1">
                <a:latin typeface="Times New Roman"/>
                <a:ea typeface="Times New Roman"/>
              </a:rPr>
              <a:t>хабарламаның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қысқалығы</a:t>
            </a:r>
            <a:r>
              <a:rPr lang="ru-RU" sz="51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latin typeface="Times New Roman"/>
                <a:ea typeface="Times New Roman"/>
              </a:rPr>
              <a:t> - </a:t>
            </a:r>
            <a:r>
              <a:rPr lang="ru-RU" sz="5100" dirty="0" err="1">
                <a:latin typeface="Times New Roman"/>
                <a:ea typeface="Times New Roman"/>
              </a:rPr>
              <a:t>хабарламаны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алу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үшін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пайдаланушыға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ыңғайлы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уақыт</a:t>
            </a:r>
            <a:r>
              <a:rPr lang="ru-RU" sz="5100" dirty="0">
                <a:latin typeface="Times New Roman"/>
                <a:ea typeface="Times New Roman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b="1" dirty="0" err="1">
                <a:latin typeface="Times New Roman"/>
                <a:ea typeface="Times New Roman"/>
              </a:rPr>
              <a:t>кемшіліктері</a:t>
            </a:r>
            <a:r>
              <a:rPr lang="ru-RU" sz="5100" b="1" dirty="0">
                <a:latin typeface="Times New Roman"/>
                <a:ea typeface="Times New Roman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latin typeface="Times New Roman"/>
                <a:ea typeface="Times New Roman"/>
              </a:rPr>
              <a:t>- </a:t>
            </a:r>
            <a:r>
              <a:rPr lang="ru-RU" sz="5100" dirty="0" err="1">
                <a:latin typeface="Times New Roman"/>
                <a:ea typeface="Times New Roman"/>
              </a:rPr>
              <a:t>хабарламаларды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таратуды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бақылау</a:t>
            </a:r>
            <a:r>
              <a:rPr lang="ru-RU" sz="5100" dirty="0">
                <a:latin typeface="Times New Roman"/>
                <a:ea typeface="Times New Roman"/>
              </a:rPr>
              <a:t>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100" dirty="0">
                <a:latin typeface="Times New Roman"/>
                <a:ea typeface="Times New Roman"/>
              </a:rPr>
              <a:t>- </a:t>
            </a:r>
            <a:r>
              <a:rPr lang="ru-RU" sz="5100" dirty="0" err="1">
                <a:latin typeface="Times New Roman"/>
                <a:ea typeface="Times New Roman"/>
              </a:rPr>
              <a:t>хабарламаны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жақсы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есте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сақтау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үшін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жарқын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визуалды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бейнені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жеткізе</a:t>
            </a:r>
            <a:r>
              <a:rPr lang="ru-RU" sz="5100" dirty="0">
                <a:latin typeface="Times New Roman"/>
                <a:ea typeface="Times New Roman"/>
              </a:rPr>
              <a:t> </a:t>
            </a:r>
            <a:r>
              <a:rPr lang="ru-RU" sz="5100" dirty="0" err="1">
                <a:latin typeface="Times New Roman"/>
                <a:ea typeface="Times New Roman"/>
              </a:rPr>
              <a:t>алмау</a:t>
            </a:r>
            <a:r>
              <a:rPr lang="ru-RU" sz="5100" dirty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31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</a:rPr>
              <a:t>Саясаттағы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ақпараттық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технологиялар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200" dirty="0" smtClean="0">
                <a:latin typeface="Times New Roman"/>
                <a:ea typeface="Times New Roman"/>
              </a:rPr>
              <a:t>3.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Интерактивті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өзара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әрекеттесу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мүмкіндігі</a:t>
            </a: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</a:p>
          <a:p>
            <a:pPr marL="82296" indent="0">
              <a:buNone/>
            </a:pPr>
            <a:r>
              <a:rPr lang="ru-RU" sz="3200" dirty="0" err="1">
                <a:latin typeface="Times New Roman"/>
                <a:ea typeface="Times New Roman"/>
              </a:rPr>
              <a:t>үкімет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азаматтардың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ерікті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түрде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беретін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қосымша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ақпарат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арнасын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дамытады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бұл</a:t>
            </a:r>
            <a:r>
              <a:rPr lang="ru-RU" sz="3200" dirty="0">
                <a:latin typeface="Times New Roman"/>
                <a:ea typeface="Times New Roman"/>
              </a:rPr>
              <a:t> "</a:t>
            </a:r>
            <a:r>
              <a:rPr lang="ru-RU" sz="3200" dirty="0" err="1">
                <a:latin typeface="Times New Roman"/>
                <a:ea typeface="Times New Roman"/>
              </a:rPr>
              <a:t>моральдық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ресурстардың"өсуіне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әкеледі</a:t>
            </a:r>
            <a:r>
              <a:rPr lang="ru-RU" sz="3200" dirty="0">
                <a:latin typeface="Times New Roman"/>
                <a:ea typeface="Times New Roman"/>
              </a:rPr>
              <a:t>.</a:t>
            </a:r>
          </a:p>
          <a:p>
            <a:pPr marL="82296" indent="0">
              <a:buNone/>
            </a:pP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Азаматтар</a:t>
            </a:r>
            <a:r>
              <a:rPr lang="ru-RU" sz="3200" dirty="0">
                <a:latin typeface="Times New Roman"/>
                <a:ea typeface="Times New Roman"/>
              </a:rPr>
              <a:t> мен </a:t>
            </a:r>
            <a:r>
              <a:rPr lang="ru-RU" sz="3200" dirty="0" err="1">
                <a:latin typeface="Times New Roman"/>
                <a:ea typeface="Times New Roman"/>
              </a:rPr>
              <a:t>билік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бір-бірінің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қызметі</a:t>
            </a:r>
            <a:r>
              <a:rPr lang="ru-RU" sz="3200" dirty="0">
                <a:latin typeface="Times New Roman"/>
                <a:ea typeface="Times New Roman"/>
              </a:rPr>
              <a:t> мен </a:t>
            </a:r>
            <a:r>
              <a:rPr lang="ru-RU" sz="3200" dirty="0" err="1">
                <a:latin typeface="Times New Roman"/>
                <a:ea typeface="Times New Roman"/>
              </a:rPr>
              <a:t>қажеттіліктері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туралы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неғұрлым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көп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білсе</a:t>
            </a:r>
            <a:r>
              <a:rPr lang="ru-RU" sz="3200" dirty="0">
                <a:latin typeface="Times New Roman"/>
                <a:ea typeface="Times New Roman"/>
              </a:rPr>
              <a:t>, </a:t>
            </a:r>
            <a:r>
              <a:rPr lang="ru-RU" sz="3200" dirty="0" err="1">
                <a:latin typeface="Times New Roman"/>
                <a:ea typeface="Times New Roman"/>
              </a:rPr>
              <a:t>өзара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сенім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дәрежесі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соғұрлым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жоғары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  <a:r>
              <a:rPr lang="ru-RU" sz="3200" dirty="0" err="1">
                <a:latin typeface="Times New Roman"/>
                <a:ea typeface="Times New Roman"/>
              </a:rPr>
              <a:t>болады</a:t>
            </a:r>
            <a:r>
              <a:rPr lang="ru-RU" sz="3200" dirty="0">
                <a:latin typeface="Times New Roman"/>
                <a:ea typeface="Times New 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20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</a:rPr>
              <a:t>Саясаттағы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ақпараттық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технологиялар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584" y="1690688"/>
            <a:ext cx="7687766" cy="4906663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Times New Roman"/>
              </a:rPr>
              <a:t>4. </a:t>
            </a:r>
            <a:r>
              <a:rPr lang="ru-RU" sz="40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Электрондық</a:t>
            </a:r>
            <a:r>
              <a:rPr lang="ru-RU" sz="40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үкімет</a:t>
            </a:r>
            <a:r>
              <a:rPr lang="ru-RU" sz="4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4000" dirty="0" smtClean="0">
                <a:latin typeface="Times New Roman"/>
                <a:ea typeface="Times New Roman"/>
              </a:rPr>
              <a:t>- </a:t>
            </a:r>
            <a:r>
              <a:rPr lang="ru-RU" sz="4000" dirty="0" err="1" smtClean="0">
                <a:latin typeface="Times New Roman"/>
                <a:ea typeface="Times New Roman"/>
              </a:rPr>
              <a:t>бұл</a:t>
            </a:r>
            <a:r>
              <a:rPr lang="ru-RU" sz="4000" dirty="0" smtClean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мемлекет</a:t>
            </a:r>
            <a:r>
              <a:rPr lang="ru-RU" sz="4000" dirty="0">
                <a:latin typeface="Times New Roman"/>
                <a:ea typeface="Times New Roman"/>
              </a:rPr>
              <a:t> пен </a:t>
            </a:r>
            <a:r>
              <a:rPr lang="ru-RU" sz="4000" dirty="0" err="1">
                <a:latin typeface="Times New Roman"/>
                <a:ea typeface="Times New Roman"/>
              </a:rPr>
              <a:t>азаматтардың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интерактивті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өзара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іс-қимыл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жүйесі</a:t>
            </a:r>
            <a:r>
              <a:rPr lang="ru-RU" sz="4000" dirty="0">
                <a:latin typeface="Times New Roman"/>
                <a:ea typeface="Times New Roman"/>
              </a:rPr>
              <a:t>, </a:t>
            </a:r>
            <a:r>
              <a:rPr lang="ru-RU" sz="4000" dirty="0" err="1">
                <a:latin typeface="Times New Roman"/>
                <a:ea typeface="Times New Roman"/>
              </a:rPr>
              <a:t>азаматтар</a:t>
            </a:r>
            <a:r>
              <a:rPr lang="ru-RU" sz="4000" dirty="0">
                <a:latin typeface="Times New Roman"/>
                <a:ea typeface="Times New Roman"/>
              </a:rPr>
              <a:t> мен </a:t>
            </a:r>
            <a:r>
              <a:rPr lang="ru-RU" sz="4000" dirty="0" err="1">
                <a:latin typeface="Times New Roman"/>
                <a:ea typeface="Times New Roman"/>
              </a:rPr>
              <a:t>билік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құрылымдарының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дәстүрлі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қатынастарын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түрлендіретін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Мемлекеттік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басқарудың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жаңа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моделі</a:t>
            </a:r>
            <a:endParaRPr lang="ru-RU" sz="4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116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err="1">
                <a:solidFill>
                  <a:srgbClr val="C00000"/>
                </a:solidFill>
              </a:rPr>
              <a:t>Электрондық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400" b="1" dirty="0" err="1">
                <a:solidFill>
                  <a:srgbClr val="C00000"/>
                </a:solidFill>
              </a:rPr>
              <a:t>үкіметтің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err="1">
                <a:solidFill>
                  <a:srgbClr val="C00000"/>
                </a:solidFill>
              </a:rPr>
              <a:t>маңызы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Мемлекеттік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қызметтерді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ыңғайлы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және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жылдам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көрсету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мемлекет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пен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өтініш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берушінің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арасындағы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жеке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өзара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іс-қимыл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барынша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азайтылды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азаматтар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мемлекеттік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мекемелер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жұмысының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тиімділігін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өз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бетінше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бағалай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ea typeface="Times New Roman"/>
                <a:cs typeface="Times New Roman" pitchFamily="18" charset="0"/>
              </a:rPr>
              <a:t>алады</a:t>
            </a:r>
            <a:r>
              <a:rPr lang="ru-RU" sz="36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9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751662" cy="1325563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78670"/>
          </a:xfrm>
        </p:spPr>
        <p:txBody>
          <a:bodyPr>
            <a:noAutofit/>
          </a:bodyPr>
          <a:lstStyle/>
          <a:p>
            <a:pPr lvl="0"/>
            <a:r>
              <a:rPr lang="en-US" sz="1600" dirty="0" err="1"/>
              <a:t>Demasi</a:t>
            </a:r>
            <a:r>
              <a:rPr lang="en-US" sz="1600" dirty="0"/>
              <a:t> </a:t>
            </a:r>
            <a:r>
              <a:rPr lang="en-US" sz="1600" dirty="0" err="1"/>
              <a:t>Mirko</a:t>
            </a:r>
            <a:r>
              <a:rPr lang="en-US" sz="1600" dirty="0"/>
              <a:t> A., Burke </a:t>
            </a:r>
            <a:r>
              <a:rPr lang="en-US" sz="1600" dirty="0" err="1"/>
              <a:t>Shani</a:t>
            </a:r>
            <a:r>
              <a:rPr lang="en-US" sz="1600" dirty="0"/>
              <a:t>, </a:t>
            </a:r>
            <a:r>
              <a:rPr lang="en-US" sz="1600" dirty="0" err="1"/>
              <a:t>Tileaga</a:t>
            </a:r>
            <a:r>
              <a:rPr lang="en-US" sz="1600" dirty="0"/>
              <a:t> Cristian (eds.) Political Communication: Discursive Perspectives. Palgrave Macmillan, 2020. — 336 p.</a:t>
            </a:r>
            <a:endParaRPr lang="ru-RU" sz="1600" dirty="0"/>
          </a:p>
          <a:p>
            <a:pPr lvl="0"/>
            <a:r>
              <a:rPr lang="en-US" sz="1600" dirty="0"/>
              <a:t>Dyson Stephen B. Imagining Politics: Interpretations in Political Science and Political Television. University of Michigan Press, 2019. — 162 p.</a:t>
            </a:r>
            <a:endParaRPr lang="ru-RU" sz="1600" b="1" dirty="0"/>
          </a:p>
          <a:p>
            <a:pPr lvl="0"/>
            <a:r>
              <a:rPr lang="ru-RU" sz="1600" dirty="0" err="1"/>
              <a:t>Мухаметов</a:t>
            </a:r>
            <a:r>
              <a:rPr lang="ru-RU" sz="1600" dirty="0"/>
              <a:t> </a:t>
            </a:r>
            <a:r>
              <a:rPr lang="ru-RU" sz="1600" dirty="0" err="1"/>
              <a:t>Р.С</a:t>
            </a:r>
            <a:r>
              <a:rPr lang="ru-RU" sz="1600" dirty="0"/>
              <a:t>., </a:t>
            </a:r>
            <a:r>
              <a:rPr lang="ru-RU" sz="1600" dirty="0" err="1"/>
              <a:t>Сивкова</a:t>
            </a:r>
            <a:r>
              <a:rPr lang="ru-RU" sz="1600" dirty="0"/>
              <a:t> </a:t>
            </a:r>
            <a:r>
              <a:rPr lang="ru-RU" sz="1600" dirty="0" err="1"/>
              <a:t>Н.И</a:t>
            </a:r>
            <a:r>
              <a:rPr lang="ru-RU" sz="1600" dirty="0"/>
              <a:t>., Гайсина </a:t>
            </a:r>
            <a:r>
              <a:rPr lang="ru-RU" sz="1600" dirty="0" err="1"/>
              <a:t>А.В</a:t>
            </a:r>
            <a:r>
              <a:rPr lang="ru-RU" sz="1600" dirty="0"/>
              <a:t>. и др. СМИ в политическом процессе. Учебно-методическое пособие. — Екатеринбург: Уральский федеральный университет им. первого Президента России </a:t>
            </a:r>
            <a:r>
              <a:rPr lang="ru-RU" sz="1600" dirty="0" err="1"/>
              <a:t>Б.Н</a:t>
            </a:r>
            <a:r>
              <a:rPr lang="ru-RU" sz="1600" dirty="0"/>
              <a:t>. Ельцина (</a:t>
            </a:r>
            <a:r>
              <a:rPr lang="ru-RU" sz="1600" dirty="0" err="1"/>
              <a:t>УрФУ</a:t>
            </a:r>
            <a:r>
              <a:rPr lang="ru-RU" sz="1600" dirty="0"/>
              <a:t>), 2020. — 112 с.</a:t>
            </a:r>
            <a:endParaRPr lang="ru-RU" sz="1600" b="1" dirty="0"/>
          </a:p>
          <a:p>
            <a:pPr lvl="0"/>
            <a:r>
              <a:rPr lang="ru-RU" sz="1600" dirty="0" err="1"/>
              <a:t>Нұртазина</a:t>
            </a:r>
            <a:r>
              <a:rPr lang="ru-RU" sz="1600" dirty="0"/>
              <a:t> </a:t>
            </a:r>
            <a:r>
              <a:rPr lang="ru-RU" sz="1600" dirty="0" err="1"/>
              <a:t>Р.Ә</a:t>
            </a:r>
            <a:r>
              <a:rPr lang="ru-RU" sz="1600" dirty="0"/>
              <a:t>. </a:t>
            </a:r>
            <a:r>
              <a:rPr lang="ru-RU" sz="1600" dirty="0" err="1"/>
              <a:t>Қазақстан</a:t>
            </a:r>
            <a:r>
              <a:rPr lang="ru-RU" sz="1600" dirty="0"/>
              <a:t> </a:t>
            </a:r>
            <a:r>
              <a:rPr lang="ru-RU" sz="1600" dirty="0" err="1"/>
              <a:t>Республикасы</a:t>
            </a:r>
            <a:r>
              <a:rPr lang="ru-RU" sz="1600" dirty="0"/>
              <a:t>: </a:t>
            </a:r>
            <a:r>
              <a:rPr lang="ru-RU" sz="1600" dirty="0" err="1"/>
              <a:t>БАҚ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саясат</a:t>
            </a:r>
            <a:r>
              <a:rPr lang="ru-RU" sz="1600" dirty="0"/>
              <a:t>. Алматы: </a:t>
            </a:r>
            <a:r>
              <a:rPr lang="ru-RU" sz="1600" dirty="0" err="1"/>
              <a:t>Бақыт</a:t>
            </a:r>
            <a:r>
              <a:rPr lang="ru-RU" sz="1600" dirty="0"/>
              <a:t>, 2014. — 125 б.</a:t>
            </a:r>
            <a:endParaRPr lang="ru-RU" sz="1600" b="1" dirty="0"/>
          </a:p>
          <a:p>
            <a:pPr lvl="0"/>
            <a:r>
              <a:rPr lang="ru-RU" sz="1600" dirty="0" err="1"/>
              <a:t>Султанбаева</a:t>
            </a:r>
            <a:r>
              <a:rPr lang="ru-RU" sz="1600" dirty="0"/>
              <a:t> </a:t>
            </a:r>
            <a:r>
              <a:rPr lang="ru-RU" sz="1600" dirty="0" err="1"/>
              <a:t>Г.С</a:t>
            </a:r>
            <a:r>
              <a:rPr lang="ru-RU" sz="1600" dirty="0"/>
              <a:t>. Политическая коммуникация в средствах массовой информации: зарубежный опыт и Казахстан. Монография. — Алматы: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, 2012. — 306 с.</a:t>
            </a:r>
            <a:endParaRPr lang="ru-RU" sz="1600" b="1" dirty="0"/>
          </a:p>
          <a:p>
            <a:pPr lvl="0"/>
            <a:r>
              <a:rPr lang="ru-RU" sz="1600" dirty="0"/>
              <a:t>Политическая коммуникация. Теория, образование, опыт : </a:t>
            </a:r>
            <a:r>
              <a:rPr lang="ru-RU" sz="1600" dirty="0" err="1"/>
              <a:t>учеб</a:t>
            </a:r>
            <a:r>
              <a:rPr lang="ru-RU" sz="1600" dirty="0"/>
              <a:t>. пос. : в 2 ч. Ч. 1 : Исследование и преподавание политической коммуникации / З. Ф.  </a:t>
            </a:r>
            <a:r>
              <a:rPr lang="ru-RU" sz="1600" dirty="0" err="1"/>
              <a:t>Хубецова</a:t>
            </a:r>
            <a:r>
              <a:rPr lang="ru-RU" sz="1600" dirty="0"/>
              <a:t> ; науч. ред. С. Г. Корконосенко. — М. : ООО «Смелый дизайнер»,  2017. — 142 с.</a:t>
            </a:r>
          </a:p>
          <a:p>
            <a:pPr lvl="0"/>
            <a:r>
              <a:rPr lang="ru-RU" sz="1600" dirty="0"/>
              <a:t>Алексеенко А., </a:t>
            </a:r>
            <a:r>
              <a:rPr lang="ru-RU" sz="1600" dirty="0" err="1"/>
              <a:t>Жусупова</a:t>
            </a:r>
            <a:r>
              <a:rPr lang="ru-RU" sz="1600" dirty="0"/>
              <a:t> А., </a:t>
            </a:r>
            <a:r>
              <a:rPr lang="ru-RU" sz="1600" dirty="0" err="1"/>
              <a:t>Илеуова</a:t>
            </a:r>
            <a:r>
              <a:rPr lang="ru-RU" sz="1600" dirty="0"/>
              <a:t> Г. и др. Социальный портрет современного </a:t>
            </a:r>
            <a:r>
              <a:rPr lang="ru-RU" sz="1600" dirty="0" err="1"/>
              <a:t>казахстанкского</a:t>
            </a:r>
            <a:r>
              <a:rPr lang="ru-RU" sz="1600" dirty="0"/>
              <a:t> общества.- А.: </a:t>
            </a:r>
            <a:r>
              <a:rPr lang="ru-RU" sz="1600" dirty="0" err="1"/>
              <a:t>ИМЭП</a:t>
            </a:r>
            <a:r>
              <a:rPr lang="ru-RU" sz="1600" dirty="0"/>
              <a:t> при Фонде Первого Президента, 2015 г. </a:t>
            </a:r>
          </a:p>
          <a:p>
            <a:pPr lvl="0"/>
            <a:r>
              <a:rPr lang="ru-RU" sz="1600" dirty="0"/>
              <a:t>Анохина </a:t>
            </a:r>
            <a:r>
              <a:rPr lang="ru-RU" sz="1600" dirty="0" err="1"/>
              <a:t>Н.В</a:t>
            </a:r>
            <a:r>
              <a:rPr lang="ru-RU" sz="1600" dirty="0"/>
              <a:t>., </a:t>
            </a:r>
            <a:r>
              <a:rPr lang="ru-RU" sz="1600" dirty="0" err="1"/>
              <a:t>Малаканова</a:t>
            </a:r>
            <a:r>
              <a:rPr lang="ru-RU" sz="1600" dirty="0"/>
              <a:t> </a:t>
            </a:r>
            <a:r>
              <a:rPr lang="ru-RU" sz="1600" dirty="0" err="1"/>
              <a:t>О.А</a:t>
            </a:r>
            <a:r>
              <a:rPr lang="ru-RU" sz="1600" dirty="0"/>
              <a:t>. Политическая коммуникация // Политический процесс: основные аспекты и способы анализа / под ред. </a:t>
            </a:r>
            <a:r>
              <a:rPr lang="ru-RU" sz="1600" dirty="0" err="1"/>
              <a:t>Е.Ю</a:t>
            </a:r>
            <a:r>
              <a:rPr lang="ru-RU" sz="1600" dirty="0"/>
              <a:t>. Мелешкиной. М: "Инфра-М", 2017. 302 с.</a:t>
            </a:r>
          </a:p>
          <a:p>
            <a:r>
              <a:rPr lang="ru-RU" sz="1600" dirty="0" err="1" smtClean="0"/>
              <a:t>PR</a:t>
            </a:r>
            <a:r>
              <a:rPr lang="ru-RU" sz="1600" dirty="0" smtClean="0"/>
              <a:t> и СМИ в Казахстане: сборник научных трудов. – </a:t>
            </a:r>
            <a:r>
              <a:rPr lang="ru-RU" sz="1600" dirty="0" err="1" smtClean="0"/>
              <a:t>Қазақстандағы</a:t>
            </a:r>
            <a:r>
              <a:rPr lang="ru-RU" sz="1600" dirty="0" smtClean="0"/>
              <a:t> </a:t>
            </a:r>
            <a:r>
              <a:rPr lang="ru-RU" sz="1600" dirty="0" err="1" smtClean="0"/>
              <a:t>PR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</a:t>
            </a:r>
            <a:r>
              <a:rPr lang="ru-RU" sz="1600" dirty="0" err="1" smtClean="0"/>
              <a:t>БАҚ</a:t>
            </a:r>
            <a:r>
              <a:rPr lang="ru-RU" sz="1600" dirty="0" smtClean="0"/>
              <a:t>: </a:t>
            </a:r>
            <a:r>
              <a:rPr lang="ru-RU" sz="1600" dirty="0" err="1" smtClean="0"/>
              <a:t>ғылыми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жинағы</a:t>
            </a:r>
            <a:r>
              <a:rPr lang="ru-RU" sz="1600" dirty="0" smtClean="0"/>
              <a:t> / сост. и гл. ред. </a:t>
            </a:r>
            <a:r>
              <a:rPr lang="ru-RU" sz="1600" dirty="0" err="1" smtClean="0"/>
              <a:t>Л.С</a:t>
            </a:r>
            <a:r>
              <a:rPr lang="ru-RU" sz="1600" dirty="0" smtClean="0"/>
              <a:t>. Ахметова. – </a:t>
            </a:r>
            <a:r>
              <a:rPr lang="ru-RU" sz="1600" dirty="0" err="1" smtClean="0"/>
              <a:t>Вып</a:t>
            </a:r>
            <a:r>
              <a:rPr lang="ru-RU" sz="1600" dirty="0" smtClean="0"/>
              <a:t>. 20 – Алматы: </a:t>
            </a:r>
            <a:r>
              <a:rPr lang="ru-RU" sz="1600" dirty="0" err="1" smtClean="0"/>
              <a:t>Қазақ</a:t>
            </a:r>
            <a:r>
              <a:rPr lang="ru-RU" sz="1600" dirty="0" smtClean="0"/>
              <a:t> </a:t>
            </a:r>
            <a:r>
              <a:rPr lang="ru-RU" sz="1600" dirty="0" err="1" smtClean="0"/>
              <a:t>университеті</a:t>
            </a:r>
            <a:r>
              <a:rPr lang="ru-RU" sz="1600" dirty="0" smtClean="0"/>
              <a:t>, 2020 – 360 с.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53" y="18864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37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" sz="4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>
            <a:normAutofit/>
          </a:bodyPr>
          <a:lstStyle/>
          <a:p>
            <a:pPr lvl="0" algn="just">
              <a:buSzPts val="1200"/>
            </a:pP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Саяси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коммуникация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түсінігі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қызметі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 algn="just">
              <a:buSzPts val="1200"/>
            </a:pP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Саяси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коммуникацияның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құрылымы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құралдары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модельдері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 algn="just">
              <a:buSzPts val="1200"/>
            </a:pP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3.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Электоралды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саяси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коммуникация.</a:t>
            </a:r>
          </a:p>
          <a:p>
            <a:pPr lvl="0" algn="just">
              <a:buSzPts val="1200"/>
            </a:pP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4.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Ақпараттық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қоғамдағы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ea typeface="Calibri"/>
                <a:cs typeface="Times New Roman" pitchFamily="18" charset="0"/>
              </a:rPr>
              <a:t>саяси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 коммуникация.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6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Коммуникация </a:t>
            </a:r>
            <a:r>
              <a:rPr lang="ru-RU" sz="3600" b="1" dirty="0" err="1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саясат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1600" y="1524000"/>
            <a:ext cx="7543750" cy="4663440"/>
          </a:xfrm>
        </p:spPr>
        <p:txBody>
          <a:bodyPr>
            <a:normAutofit/>
          </a:bodyPr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Саясаттың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коммуникациялық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бастауы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lvl="0" indent="0">
              <a:buClr>
                <a:srgbClr val="3891A7"/>
              </a:buClr>
              <a:buNone/>
            </a:pP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қоғамдағы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биліктің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құрылуы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істеуі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өзгеруі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саясаттың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субъектілерінің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әрекеттесуінің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формалары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17486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Саяси</a:t>
            </a:r>
            <a:r>
              <a:rPr lang="ru-RU" b="1" dirty="0" smtClean="0"/>
              <a:t> </a:t>
            </a:r>
            <a:r>
              <a:rPr lang="ru-RU" b="1" dirty="0" smtClean="0"/>
              <a:t>коммуникация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5616" y="1524000"/>
            <a:ext cx="7399734" cy="466344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бұл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саяси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өмір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субъектілері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арасындағы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сондай-ақ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мемлекет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пен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азаматтар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арасындағы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ақпарат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алмасу</a:t>
            </a:r>
            <a:r>
              <a:rPr lang="ru-RU" sz="4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3898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Саяси</a:t>
            </a:r>
            <a:r>
              <a:rPr lang="ru-RU" b="1" dirty="0" smtClean="0"/>
              <a:t> коммуникация» </a:t>
            </a:r>
            <a:r>
              <a:rPr lang="ru-RU" b="1" dirty="0" err="1" smtClean="0"/>
              <a:t>терминінің</a:t>
            </a:r>
            <a:r>
              <a:rPr lang="ru-RU" b="1" dirty="0" smtClean="0"/>
              <a:t> </a:t>
            </a:r>
            <a:r>
              <a:rPr lang="ru-RU" b="1" dirty="0" err="1"/>
              <a:t>пайда</a:t>
            </a:r>
            <a:r>
              <a:rPr lang="ru-RU" b="1" dirty="0"/>
              <a:t> болу </a:t>
            </a:r>
            <a:r>
              <a:rPr lang="ru-RU" b="1" dirty="0" err="1"/>
              <a:t>тарихы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Б. з. д. 428 ж.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Греция-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Платон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коммуникацияны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зерттеді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1914-1918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дүниежүзілік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соғыс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үгіт-насихат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зерттеулері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1940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соңы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-іргелі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коммуникация"терминінің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6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err="1">
                <a:latin typeface="Times New Roman"/>
                <a:ea typeface="Times New Roman"/>
              </a:rPr>
              <a:t>Саяси</a:t>
            </a:r>
            <a:r>
              <a:rPr lang="ru-RU" sz="3600" b="1" dirty="0">
                <a:latin typeface="Times New Roman"/>
                <a:ea typeface="Times New Roman"/>
              </a:rPr>
              <a:t> </a:t>
            </a:r>
            <a:r>
              <a:rPr lang="ru-RU" sz="3600" b="1" dirty="0" err="1">
                <a:latin typeface="Times New Roman"/>
                <a:ea typeface="Times New Roman"/>
              </a:rPr>
              <a:t>коммуникацияның</a:t>
            </a:r>
            <a:r>
              <a:rPr lang="ru-RU" sz="3600" b="1" dirty="0">
                <a:latin typeface="Times New Roman"/>
                <a:ea typeface="Times New Roman"/>
              </a:rPr>
              <a:t> </a:t>
            </a:r>
            <a:r>
              <a:rPr lang="ru-RU" sz="3600" b="1" dirty="0" err="1">
                <a:latin typeface="Times New Roman"/>
                <a:ea typeface="Times New Roman"/>
              </a:rPr>
              <a:t>жалпы</a:t>
            </a:r>
            <a:r>
              <a:rPr lang="ru-RU" sz="3600" b="1" dirty="0">
                <a:latin typeface="Times New Roman"/>
                <a:ea typeface="Times New Roman"/>
              </a:rPr>
              <a:t> </a:t>
            </a:r>
            <a:r>
              <a:rPr lang="ru-RU" sz="3600" b="1" dirty="0" err="1">
                <a:latin typeface="Times New Roman"/>
                <a:ea typeface="Times New Roman"/>
              </a:rPr>
              <a:t>теориясының</a:t>
            </a:r>
            <a:r>
              <a:rPr lang="ru-RU" sz="3600" b="1" dirty="0">
                <a:latin typeface="Times New Roman"/>
                <a:ea typeface="Times New Roman"/>
              </a:rPr>
              <a:t> </a:t>
            </a:r>
            <a:r>
              <a:rPr lang="ru-RU" sz="3600" b="1" dirty="0" err="1">
                <a:latin typeface="Times New Roman"/>
                <a:ea typeface="Times New Roman"/>
              </a:rPr>
              <a:t>негізін</a:t>
            </a:r>
            <a:r>
              <a:rPr lang="ru-RU" sz="3600" b="1" dirty="0">
                <a:latin typeface="Times New Roman"/>
                <a:ea typeface="Times New Roman"/>
              </a:rPr>
              <a:t> </a:t>
            </a:r>
            <a:r>
              <a:rPr lang="ru-RU" sz="3600" b="1" dirty="0" err="1">
                <a:latin typeface="Times New Roman"/>
                <a:ea typeface="Times New Roman"/>
              </a:rPr>
              <a:t>қалаушылар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4104456" cy="4663440"/>
          </a:xfrm>
        </p:spPr>
        <p:txBody>
          <a:bodyPr>
            <a:noAutofit/>
          </a:bodyPr>
          <a:lstStyle/>
          <a:p>
            <a:pPr marL="82296" indent="0" algn="ctr">
              <a:spcBef>
                <a:spcPts val="0"/>
              </a:spcBef>
              <a:buNone/>
            </a:pPr>
            <a:r>
              <a:rPr lang="ru-RU" sz="3600" dirty="0">
                <a:latin typeface="Times New Roman"/>
                <a:ea typeface="Times New Roman"/>
              </a:rPr>
              <a:t>1) 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</a:rPr>
              <a:t>К. </a:t>
            </a:r>
            <a:r>
              <a:rPr lang="ru-RU" sz="36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Дойч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және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Times New Roman"/>
              </a:rPr>
              <a:t> т. б.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кибернетикалық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бағыт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саяси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жүйе-бұл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байланыс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және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ақпараттық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ағындар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black"/>
                </a:solidFill>
                <a:latin typeface="Times New Roman"/>
                <a:ea typeface="Times New Roman"/>
              </a:rPr>
              <a:t>желісі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860032" y="1524000"/>
            <a:ext cx="4073656" cy="5001344"/>
          </a:xfrm>
        </p:spPr>
        <p:txBody>
          <a:bodyPr>
            <a:noAutofit/>
          </a:bodyPr>
          <a:lstStyle/>
          <a:p>
            <a:pPr marL="3600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60" dirty="0" smtClean="0">
                <a:latin typeface="Times New Roman"/>
                <a:ea typeface="Times New Roman"/>
              </a:rPr>
              <a:t>2)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Алмонд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 қ. </a:t>
            </a:r>
            <a:r>
              <a:rPr lang="ru-RU" sz="296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және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 т. б. </a:t>
            </a:r>
            <a:r>
              <a:rPr lang="ru-RU" sz="2960" b="1" dirty="0" err="1">
                <a:solidFill>
                  <a:prstClr val="black"/>
                </a:solidFill>
                <a:latin typeface="Times New Roman"/>
                <a:ea typeface="Times New Roman"/>
              </a:rPr>
              <a:t>құрылымдық-функционалдық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көзқарас</a:t>
            </a:r>
            <a:r>
              <a:rPr lang="ru-RU" sz="2960" b="1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</a:p>
          <a:p>
            <a:pPr marL="3600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саяси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жүйе-бұл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саяси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ұстанымдар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мен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белгілі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бір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саяси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жағдайларға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жауап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беру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тәсілдерінің</a:t>
            </a:r>
            <a:r>
              <a:rPr lang="ru-RU" sz="296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960" dirty="0" err="1">
                <a:solidFill>
                  <a:prstClr val="black"/>
                </a:solidFill>
                <a:latin typeface="Times New Roman"/>
                <a:ea typeface="Times New Roman"/>
              </a:rPr>
              <a:t>жиынтығы</a:t>
            </a:r>
            <a:endParaRPr lang="ru-RU" sz="2960" dirty="0"/>
          </a:p>
        </p:txBody>
      </p:sp>
    </p:spTree>
    <p:extLst>
      <p:ext uri="{BB962C8B-B14F-4D97-AF65-F5344CB8AC3E}">
        <p14:creationId xmlns:p14="http://schemas.microsoft.com/office/powerpoint/2010/main" val="5967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/>
                <a:ea typeface="Times New Roman"/>
              </a:rPr>
              <a:t>К. </a:t>
            </a:r>
            <a:r>
              <a:rPr lang="ru-RU" sz="3200" b="1" dirty="0" err="1">
                <a:latin typeface="Times New Roman"/>
                <a:ea typeface="Times New Roman"/>
              </a:rPr>
              <a:t>Дойчтың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саяси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жүйесінің</a:t>
            </a:r>
            <a:r>
              <a:rPr lang="ru-RU" sz="3200" b="1" dirty="0"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latin typeface="Times New Roman"/>
                <a:ea typeface="Times New Roman"/>
              </a:rPr>
              <a:t>моделі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73990" algn="just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1) </a:t>
            </a:r>
            <a:r>
              <a:rPr lang="ru-RU" sz="3600" dirty="0" err="1">
                <a:latin typeface="Times New Roman"/>
                <a:ea typeface="Times New Roman"/>
              </a:rPr>
              <a:t>Ақпаратты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алу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және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іріктеу</a:t>
            </a:r>
            <a:r>
              <a:rPr lang="ru-RU" sz="3600" dirty="0">
                <a:latin typeface="Times New Roman"/>
                <a:ea typeface="Times New Roman"/>
              </a:rPr>
              <a:t>;</a:t>
            </a:r>
          </a:p>
          <a:p>
            <a:pPr indent="173990" algn="just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 2) </a:t>
            </a:r>
            <a:r>
              <a:rPr lang="ru-RU" sz="3600" dirty="0" err="1">
                <a:latin typeface="Times New Roman"/>
                <a:ea typeface="Times New Roman"/>
              </a:rPr>
              <a:t>ақпаратты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өңдеу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және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бағалау</a:t>
            </a:r>
            <a:r>
              <a:rPr lang="ru-RU" sz="3600" dirty="0">
                <a:latin typeface="Times New Roman"/>
                <a:ea typeface="Times New Roman"/>
              </a:rPr>
              <a:t>; </a:t>
            </a:r>
          </a:p>
          <a:p>
            <a:pPr indent="173990" algn="just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3) </a:t>
            </a:r>
            <a:r>
              <a:rPr lang="ru-RU" sz="3600" dirty="0" err="1">
                <a:latin typeface="Times New Roman"/>
                <a:ea typeface="Times New Roman"/>
              </a:rPr>
              <a:t>Шешім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қабылдау</a:t>
            </a:r>
            <a:r>
              <a:rPr lang="ru-RU" sz="3600" dirty="0">
                <a:latin typeface="Times New Roman"/>
                <a:ea typeface="Times New Roman"/>
              </a:rPr>
              <a:t>; </a:t>
            </a:r>
          </a:p>
          <a:p>
            <a:pPr indent="173990" algn="just"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4) </a:t>
            </a:r>
            <a:r>
              <a:rPr lang="ru-RU" sz="3600" dirty="0" err="1">
                <a:latin typeface="Times New Roman"/>
                <a:ea typeface="Times New Roman"/>
              </a:rPr>
              <a:t>кері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байланысты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ескере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отырып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шешімдерді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жүзеге</a:t>
            </a:r>
            <a:r>
              <a:rPr lang="ru-RU" sz="3600" dirty="0">
                <a:latin typeface="Times New Roman"/>
                <a:ea typeface="Times New Roman"/>
              </a:rPr>
              <a:t> </a:t>
            </a:r>
            <a:r>
              <a:rPr lang="ru-RU" sz="3600" dirty="0" err="1">
                <a:latin typeface="Times New Roman"/>
                <a:ea typeface="Times New Roman"/>
              </a:rPr>
              <a:t>асыру</a:t>
            </a:r>
            <a:r>
              <a:rPr lang="ru-RU" sz="3600" dirty="0">
                <a:latin typeface="Times New Roman"/>
                <a:ea typeface="Times New Roman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0463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33"/>
                </a:solidFill>
                <a:latin typeface="tahoma"/>
              </a:rPr>
              <a:t>Г. </a:t>
            </a:r>
            <a:r>
              <a:rPr lang="ru-RU" dirty="0" err="1">
                <a:solidFill>
                  <a:srgbClr val="333333"/>
                </a:solidFill>
                <a:latin typeface="tahoma"/>
              </a:rPr>
              <a:t>А</a:t>
            </a:r>
            <a:r>
              <a:rPr lang="ru-RU" dirty="0" err="1" smtClean="0">
                <a:solidFill>
                  <a:srgbClr val="333333"/>
                </a:solidFill>
                <a:latin typeface="tahoma"/>
              </a:rPr>
              <a:t>лмонд</a:t>
            </a:r>
            <a:r>
              <a:rPr lang="ru-RU" dirty="0" smtClean="0">
                <a:solidFill>
                  <a:srgbClr val="333333"/>
                </a:solidFill>
                <a:latin typeface="tahoma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ahoma"/>
              </a:rPr>
              <a:t>моделі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8047806" cy="435133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>
                <a:latin typeface="Times New Roman"/>
                <a:ea typeface="Times New Roman"/>
              </a:rPr>
              <a:t>- </a:t>
            </a:r>
            <a:r>
              <a:rPr lang="ru-RU" sz="4000" dirty="0" err="1">
                <a:latin typeface="Times New Roman"/>
                <a:ea typeface="Times New Roman"/>
              </a:rPr>
              <a:t>жүйенің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танымал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нанымдарды</a:t>
            </a:r>
            <a:r>
              <a:rPr lang="ru-RU" sz="4000" dirty="0">
                <a:latin typeface="Times New Roman"/>
                <a:ea typeface="Times New Roman"/>
              </a:rPr>
              <a:t>, </a:t>
            </a:r>
            <a:r>
              <a:rPr lang="ru-RU" sz="4000" dirty="0" err="1">
                <a:latin typeface="Times New Roman"/>
                <a:ea typeface="Times New Roman"/>
              </a:rPr>
              <a:t>көзқарастарды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дамыту</a:t>
            </a:r>
            <a:r>
              <a:rPr lang="ru-RU" sz="4000" dirty="0">
                <a:latin typeface="Times New Roman"/>
                <a:ea typeface="Times New Roman"/>
              </a:rPr>
              <a:t>, </a:t>
            </a:r>
            <a:r>
              <a:rPr lang="ru-RU" sz="4000" dirty="0" err="1">
                <a:latin typeface="Times New Roman"/>
                <a:ea typeface="Times New Roman"/>
              </a:rPr>
              <a:t>символдар</a:t>
            </a:r>
            <a:r>
              <a:rPr lang="ru-RU" sz="4000" dirty="0">
                <a:latin typeface="Times New Roman"/>
                <a:ea typeface="Times New Roman"/>
              </a:rPr>
              <a:t> мен </a:t>
            </a:r>
            <a:r>
              <a:rPr lang="ru-RU" sz="4000" dirty="0" err="1">
                <a:latin typeface="Times New Roman"/>
                <a:ea typeface="Times New Roman"/>
              </a:rPr>
              <a:t>ұрандар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жасау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қабілеті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маңызды</a:t>
            </a:r>
            <a:r>
              <a:rPr lang="ru-RU" sz="4000" dirty="0">
                <a:latin typeface="Times New Roman"/>
                <a:ea typeface="Times New Roman"/>
              </a:rPr>
              <a:t>;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>
                <a:latin typeface="Times New Roman"/>
                <a:ea typeface="Times New Roman"/>
              </a:rPr>
              <a:t>- </a:t>
            </a:r>
            <a:r>
              <a:rPr lang="ru-RU" sz="4000" dirty="0" err="1">
                <a:latin typeface="Times New Roman"/>
                <a:ea typeface="Times New Roman"/>
              </a:rPr>
              <a:t>коммуникативті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функцияны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партиялар</a:t>
            </a:r>
            <a:r>
              <a:rPr lang="ru-RU" sz="4000" dirty="0">
                <a:latin typeface="Times New Roman"/>
                <a:ea typeface="Times New Roman"/>
              </a:rPr>
              <a:t>, </a:t>
            </a:r>
            <a:r>
              <a:rPr lang="ru-RU" sz="4000" dirty="0" err="1">
                <a:latin typeface="Times New Roman"/>
                <a:ea typeface="Times New Roman"/>
              </a:rPr>
              <a:t>қызығушылық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топтары</a:t>
            </a:r>
            <a:r>
              <a:rPr lang="ru-RU" sz="4000" dirty="0">
                <a:latin typeface="Times New Roman"/>
                <a:ea typeface="Times New Roman"/>
              </a:rPr>
              <a:t>, </a:t>
            </a:r>
            <a:r>
              <a:rPr lang="ru-RU" sz="4000" dirty="0" err="1">
                <a:latin typeface="Times New Roman"/>
                <a:ea typeface="Times New Roman"/>
              </a:rPr>
              <a:t>БАҚ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жүзеге</a:t>
            </a:r>
            <a:r>
              <a:rPr lang="ru-RU" sz="4000" dirty="0">
                <a:latin typeface="Times New Roman"/>
                <a:ea typeface="Times New Roman"/>
              </a:rPr>
              <a:t> </a:t>
            </a:r>
            <a:r>
              <a:rPr lang="ru-RU" sz="4000" dirty="0" err="1">
                <a:latin typeface="Times New Roman"/>
                <a:ea typeface="Times New Roman"/>
              </a:rPr>
              <a:t>асырады</a:t>
            </a:r>
            <a:r>
              <a:rPr lang="ru-RU" sz="4000" dirty="0">
                <a:latin typeface="Times New Roman"/>
                <a:ea typeface="Times New Roman"/>
              </a:rPr>
              <a:t>.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3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1327</Words>
  <Application>Microsoft Office PowerPoint</Application>
  <PresentationFormat>Экран (4:3)</PresentationFormat>
  <Paragraphs>117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Тема Office</vt:lpstr>
      <vt:lpstr>ӘЛ-ФАРАБИ АТЫНДАҒЫ ҚАЗАҚ ҰЛТТЫҚ УНИВЕРСИТЕТІ</vt:lpstr>
      <vt:lpstr>Презентация PowerPoint</vt:lpstr>
      <vt:lpstr>Дәріс жоспары: </vt:lpstr>
      <vt:lpstr>Коммуникация және саясат</vt:lpstr>
      <vt:lpstr>Саяси коммуникация</vt:lpstr>
      <vt:lpstr>«Саяси коммуникация» терминінің пайда болу тарихы</vt:lpstr>
      <vt:lpstr>Саяси коммуникацияның жалпы теориясының негізін қалаушылар</vt:lpstr>
      <vt:lpstr>К. Дойчтың саяси жүйесінің моделі</vt:lpstr>
      <vt:lpstr>Г. Алмонд моделі</vt:lpstr>
      <vt:lpstr>Саяси коммуникациядағы ақпараттық ағындардың деңгейлері</vt:lpstr>
      <vt:lpstr>Саяси коммуникацияның функциялары</vt:lpstr>
      <vt:lpstr>Саяси коммуникация құрылымы</vt:lpstr>
      <vt:lpstr>Саяси коммуникация тәсілдері(Р.Ж. Шварценберг )</vt:lpstr>
      <vt:lpstr>Саяси коммуникация түрлері</vt:lpstr>
      <vt:lpstr>Ақпарат қозғалысының балама түрлерінің модельдері</vt:lpstr>
      <vt:lpstr>Электоралды коммуникация</vt:lpstr>
      <vt:lpstr>Избирательная кампания</vt:lpstr>
      <vt:lpstr>Сайлау науқанының стратегиялық модельдері</vt:lpstr>
      <vt:lpstr>Сайлау науқанының стратегиялық модельдері</vt:lpstr>
      <vt:lpstr>Электоралды коммуникация элементтері:</vt:lpstr>
      <vt:lpstr>Саяси жарнама</vt:lpstr>
      <vt:lpstr>Саяси жарнаманың тиімділігін анықтау жолдары:</vt:lpstr>
      <vt:lpstr>Саясаттағы ақпараттық технологиялар</vt:lpstr>
      <vt:lpstr>Саясаттағы ақпараттық технологиялар</vt:lpstr>
      <vt:lpstr>Саясаттағы ақпараттық технологиялар</vt:lpstr>
      <vt:lpstr>Саясаттағы ақпараттық технологиялар</vt:lpstr>
      <vt:lpstr>Электрондық үкіметтің маңызы</vt:lpstr>
      <vt:lpstr>Использованная 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коммуникация</dc:title>
  <dc:creator>Милена</dc:creator>
  <cp:lastModifiedBy>User</cp:lastModifiedBy>
  <cp:revision>50</cp:revision>
  <dcterms:created xsi:type="dcterms:W3CDTF">2017-05-01T11:22:59Z</dcterms:created>
  <dcterms:modified xsi:type="dcterms:W3CDTF">2022-09-12T09:01:28Z</dcterms:modified>
</cp:coreProperties>
</file>